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82" r:id="rId11"/>
    <p:sldId id="265" r:id="rId12"/>
    <p:sldId id="274" r:id="rId13"/>
    <p:sldId id="275" r:id="rId14"/>
    <p:sldId id="276" r:id="rId15"/>
    <p:sldId id="277" r:id="rId16"/>
    <p:sldId id="278" r:id="rId17"/>
    <p:sldId id="279" r:id="rId18"/>
    <p:sldId id="280" r:id="rId19"/>
    <p:sldId id="281" r:id="rId20"/>
    <p:sldId id="283" r:id="rId21"/>
    <p:sldId id="284" r:id="rId22"/>
    <p:sldId id="285" r:id="rId23"/>
    <p:sldId id="286" r:id="rId24"/>
    <p:sldId id="266" r:id="rId25"/>
    <p:sldId id="267" r:id="rId26"/>
    <p:sldId id="268" r:id="rId27"/>
    <p:sldId id="269" r:id="rId28"/>
    <p:sldId id="270" r:id="rId29"/>
    <p:sldId id="271" r:id="rId30"/>
    <p:sldId id="272" r:id="rId31"/>
    <p:sldId id="27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amane" initials="D"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455" autoAdjust="0"/>
  </p:normalViewPr>
  <p:slideViewPr>
    <p:cSldViewPr snapToGrid="0">
      <p:cViewPr varScale="1">
        <p:scale>
          <a:sx n="61" d="100"/>
          <a:sy n="61" d="100"/>
        </p:scale>
        <p:origin x="-96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044912-60A1-40CC-B904-F42D74C9DEE0}" type="datetimeFigureOut">
              <a:rPr lang="fr-FR" smtClean="0"/>
              <a:t>13/04/2017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B6A1F0-CDA3-499B-AE20-5E9FA60C4C4A}" type="slidenum">
              <a:rPr lang="fr-FR" smtClean="0"/>
              <a:t>‹N°›</a:t>
            </a:fld>
            <a:endParaRPr lang="fr-FR"/>
          </a:p>
        </p:txBody>
      </p:sp>
    </p:spTree>
    <p:extLst>
      <p:ext uri="{BB962C8B-B14F-4D97-AF65-F5344CB8AC3E}">
        <p14:creationId xmlns:p14="http://schemas.microsoft.com/office/powerpoint/2010/main" val="245071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L’HTML5 introduit également un ensemble de nouvelles balises afin de donner plus de sémantique (de sens) à nos pages. Par exemple, au lieu d’utiliser une &lt;div&gt; avec un id=”header”, nous pouvons utiliser tout simplement la balise &lt;header&gt;. Parmi ces balises sémantiques on trouve entre autres</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8</a:t>
            </a:fld>
            <a:endParaRPr lang="fr-FR"/>
          </a:p>
        </p:txBody>
      </p:sp>
    </p:spTree>
    <p:extLst>
      <p:ext uri="{BB962C8B-B14F-4D97-AF65-F5344CB8AC3E}">
        <p14:creationId xmlns:p14="http://schemas.microsoft.com/office/powerpoint/2010/main" val="873382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i="0" kern="1200" dirty="0" smtClean="0">
                <a:solidFill>
                  <a:schemeClr val="tx1"/>
                </a:solidFill>
                <a:effectLst/>
                <a:latin typeface="+mn-lt"/>
                <a:ea typeface="+mn-ea"/>
                <a:cs typeface="+mn-cs"/>
              </a:rPr>
              <a:t>Compatibilité avec les différents navigateurs</a:t>
            </a:r>
          </a:p>
          <a:p>
            <a:r>
              <a:rPr lang="fr-FR" sz="1200" b="0" i="0" kern="1200" dirty="0" smtClean="0">
                <a:solidFill>
                  <a:schemeClr val="tx1"/>
                </a:solidFill>
                <a:effectLst/>
                <a:latin typeface="+mn-lt"/>
                <a:ea typeface="+mn-ea"/>
                <a:cs typeface="+mn-cs"/>
              </a:rPr>
              <a:t>Comme beaucoup de fonctionnalités HTML5, le cache de l’application est supportée par tous les navigateurs modernes.</a:t>
            </a:r>
          </a:p>
          <a:p>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23</a:t>
            </a:fld>
            <a:endParaRPr lang="fr-FR"/>
          </a:p>
        </p:txBody>
      </p:sp>
    </p:spTree>
    <p:extLst>
      <p:ext uri="{BB962C8B-B14F-4D97-AF65-F5344CB8AC3E}">
        <p14:creationId xmlns:p14="http://schemas.microsoft.com/office/powerpoint/2010/main" val="1352753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Certains sites Web ne pourrait tout simplement pas fonctionner sans </a:t>
            </a:r>
            <a:r>
              <a:rPr lang="fr-FR" sz="1200" b="0" i="0" kern="1200" dirty="0" err="1" smtClean="0">
                <a:solidFill>
                  <a:schemeClr val="tx1"/>
                </a:solidFill>
                <a:effectLst/>
                <a:latin typeface="+mn-lt"/>
                <a:ea typeface="+mn-ea"/>
                <a:cs typeface="+mn-cs"/>
              </a:rPr>
              <a:t>Javascript</a:t>
            </a:r>
            <a:r>
              <a:rPr lang="fr-FR" sz="1200" b="0" i="0" kern="1200" dirty="0" smtClean="0">
                <a:solidFill>
                  <a:schemeClr val="tx1"/>
                </a:solidFill>
                <a:effectLst/>
                <a:latin typeface="+mn-lt"/>
                <a:ea typeface="+mn-ea"/>
                <a:cs typeface="+mn-cs"/>
              </a:rPr>
              <a:t>. C’est le cas de Facebook, </a:t>
            </a:r>
            <a:r>
              <a:rPr lang="fr-FR" sz="1200" b="0" i="0" kern="1200" dirty="0" err="1" smtClean="0">
                <a:solidFill>
                  <a:schemeClr val="tx1"/>
                </a:solidFill>
                <a:effectLst/>
                <a:latin typeface="+mn-lt"/>
                <a:ea typeface="+mn-ea"/>
                <a:cs typeface="+mn-cs"/>
              </a:rPr>
              <a:t>Youtube</a:t>
            </a:r>
            <a:r>
              <a:rPr lang="fr-FR" sz="1200" b="0" i="0" kern="1200" dirty="0" smtClean="0">
                <a:solidFill>
                  <a:schemeClr val="tx1"/>
                </a:solidFill>
                <a:effectLst/>
                <a:latin typeface="+mn-lt"/>
                <a:ea typeface="+mn-ea"/>
                <a:cs typeface="+mn-cs"/>
              </a:rPr>
              <a:t> ou Twitter qui utilisent le langage pour presque tout leur affichage. La page de recherche de Google, en revanche, peut fonctionner sans </a:t>
            </a:r>
            <a:r>
              <a:rPr lang="fr-FR" sz="1200" b="0" i="0" kern="1200" dirty="0" err="1" smtClean="0">
                <a:solidFill>
                  <a:schemeClr val="tx1"/>
                </a:solidFill>
                <a:effectLst/>
                <a:latin typeface="+mn-lt"/>
                <a:ea typeface="+mn-ea"/>
                <a:cs typeface="+mn-cs"/>
              </a:rPr>
              <a:t>Javascript</a:t>
            </a:r>
            <a:r>
              <a:rPr lang="fr-FR" sz="1200" b="0" i="0" kern="1200" dirty="0" smtClean="0">
                <a:solidFill>
                  <a:schemeClr val="tx1"/>
                </a:solidFill>
                <a:effectLst/>
                <a:latin typeface="+mn-lt"/>
                <a:ea typeface="+mn-ea"/>
                <a:cs typeface="+mn-cs"/>
              </a:rPr>
              <a:t>.</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24</a:t>
            </a:fld>
            <a:endParaRPr lang="fr-FR"/>
          </a:p>
        </p:txBody>
      </p:sp>
    </p:spTree>
    <p:extLst>
      <p:ext uri="{BB962C8B-B14F-4D97-AF65-F5344CB8AC3E}">
        <p14:creationId xmlns:p14="http://schemas.microsoft.com/office/powerpoint/2010/main" val="123557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i="0" kern="1200" dirty="0" smtClean="0">
                <a:solidFill>
                  <a:schemeClr val="tx1"/>
                </a:solidFill>
                <a:effectLst/>
                <a:latin typeface="+mn-lt"/>
                <a:ea typeface="+mn-ea"/>
                <a:cs typeface="+mn-cs"/>
              </a:rPr>
              <a:t>La conséquence est qu’il est aujourd’hui impossible de se dire sérieusement développeur Web si l’on n’est pas capable d’écrire un minimum de code </a:t>
            </a:r>
            <a:r>
              <a:rPr lang="fr-FR" sz="1200" b="1" i="0" kern="1200" dirty="0" err="1" smtClean="0">
                <a:solidFill>
                  <a:schemeClr val="tx1"/>
                </a:solidFill>
                <a:effectLst/>
                <a:latin typeface="+mn-lt"/>
                <a:ea typeface="+mn-ea"/>
                <a:cs typeface="+mn-cs"/>
              </a:rPr>
              <a:t>Javascript</a:t>
            </a:r>
            <a:r>
              <a:rPr lang="fr-FR" sz="1200" b="1" i="0" kern="1200" dirty="0" smtClean="0">
                <a:solidFill>
                  <a:schemeClr val="tx1"/>
                </a:solidFill>
                <a:effectLst/>
                <a:latin typeface="+mn-lt"/>
                <a:ea typeface="+mn-ea"/>
                <a:cs typeface="+mn-cs"/>
              </a:rPr>
              <a:t>. Si vous voulez développer des sites Web, vous devez apprendre au moins les bases de </a:t>
            </a:r>
            <a:r>
              <a:rPr lang="fr-FR" sz="1200" b="1" i="0" kern="1200" dirty="0" err="1" smtClean="0">
                <a:solidFill>
                  <a:schemeClr val="tx1"/>
                </a:solidFill>
                <a:effectLst/>
                <a:latin typeface="+mn-lt"/>
                <a:ea typeface="+mn-ea"/>
                <a:cs typeface="+mn-cs"/>
              </a:rPr>
              <a:t>Javascript</a:t>
            </a:r>
            <a:r>
              <a:rPr lang="fr-FR" sz="1200" b="1" i="0" kern="1200" dirty="0" smtClean="0">
                <a:solidFill>
                  <a:schemeClr val="tx1"/>
                </a:solidFill>
                <a:effectLst/>
                <a:latin typeface="+mn-lt"/>
                <a:ea typeface="+mn-ea"/>
                <a:cs typeface="+mn-cs"/>
              </a:rPr>
              <a:t>. Si vous recrutez un développeur Web, assurez vous qu’il les connaisse.</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26</a:t>
            </a:fld>
            <a:endParaRPr lang="fr-FR"/>
          </a:p>
        </p:txBody>
      </p:sp>
    </p:spTree>
    <p:extLst>
      <p:ext uri="{BB962C8B-B14F-4D97-AF65-F5344CB8AC3E}">
        <p14:creationId xmlns:p14="http://schemas.microsoft.com/office/powerpoint/2010/main" val="1503010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Cette fonctionnalité n’aura donc plus besoin d’être visuellement émulée par des bibliothèques </a:t>
            </a:r>
            <a:r>
              <a:rPr lang="fr-FR" dirty="0" err="1" smtClean="0"/>
              <a:t>Javascript</a:t>
            </a:r>
            <a:r>
              <a:rPr lang="fr-FR" dirty="0" smtClean="0"/>
              <a:t> tierces mais sera présente nativement dans l’API </a:t>
            </a:r>
            <a:r>
              <a:rPr lang="fr-FR" dirty="0" err="1" smtClean="0"/>
              <a:t>Javascript</a:t>
            </a:r>
            <a:r>
              <a:rPr lang="fr-FR" dirty="0" smtClean="0"/>
              <a:t>.</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30</a:t>
            </a:fld>
            <a:endParaRPr lang="fr-FR"/>
          </a:p>
        </p:txBody>
      </p:sp>
    </p:spTree>
    <p:extLst>
      <p:ext uri="{BB962C8B-B14F-4D97-AF65-F5344CB8AC3E}">
        <p14:creationId xmlns:p14="http://schemas.microsoft.com/office/powerpoint/2010/main" val="1514909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Sachez cependant qu’il existe d’autres méthodes plus efficaces mais qui ne sont toujours pas idéales. C’est là que les Web Sockets nous sauvent la mise ! Le serveur va pouvoir nous envoyer les changements dès qu’ils se produisent, et le tout est effectué dans une requête spéciale dépourvue d’en-têtes HTTP ! C’est à dire que les données téléchargées sont ultra légères et ne contiennent que l’information qui nous intéresse. Pas mal non ?</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31</a:t>
            </a:fld>
            <a:endParaRPr lang="fr-FR"/>
          </a:p>
        </p:txBody>
      </p:sp>
    </p:spTree>
    <p:extLst>
      <p:ext uri="{BB962C8B-B14F-4D97-AF65-F5344CB8AC3E}">
        <p14:creationId xmlns:p14="http://schemas.microsoft.com/office/powerpoint/2010/main" val="983628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Ces noms n’ont pas été choisis au hasard. Google a fourni au W3C les chiffres de la fréquence d’utilisation de tous les id utilisés sur les sites indexés par le moteur de recherche, et ceux-ci font partie de ceux qui sont les plus employés.</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9</a:t>
            </a:fld>
            <a:endParaRPr lang="fr-FR"/>
          </a:p>
        </p:txBody>
      </p:sp>
    </p:spTree>
    <p:extLst>
      <p:ext uri="{BB962C8B-B14F-4D97-AF65-F5344CB8AC3E}">
        <p14:creationId xmlns:p14="http://schemas.microsoft.com/office/powerpoint/2010/main" val="4194711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i="0" kern="1200" dirty="0" smtClean="0">
                <a:solidFill>
                  <a:schemeClr val="tx1"/>
                </a:solidFill>
                <a:effectLst/>
                <a:latin typeface="+mn-lt"/>
                <a:ea typeface="+mn-ea"/>
                <a:cs typeface="+mn-cs"/>
              </a:rPr>
              <a:t>Astuce :</a:t>
            </a:r>
            <a:r>
              <a:rPr lang="fr-FR" sz="1200" b="0" i="0" kern="1200" dirty="0" smtClean="0">
                <a:solidFill>
                  <a:schemeClr val="tx1"/>
                </a:solidFill>
                <a:effectLst/>
                <a:latin typeface="+mn-lt"/>
                <a:ea typeface="+mn-ea"/>
                <a:cs typeface="+mn-cs"/>
              </a:rPr>
              <a:t> Pensez à bien indiquer entre les balises &lt;audio&gt; et &lt;/audio&gt; un petit texte qui s’affichera si le navigateur n’est pas compatible avec cette balise du HTML5.</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10</a:t>
            </a:fld>
            <a:endParaRPr lang="fr-FR"/>
          </a:p>
        </p:txBody>
      </p:sp>
    </p:spTree>
    <p:extLst>
      <p:ext uri="{BB962C8B-B14F-4D97-AF65-F5344CB8AC3E}">
        <p14:creationId xmlns:p14="http://schemas.microsoft.com/office/powerpoint/2010/main" val="1094023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Il existe bien d’autres nouveautés pour le code HTML, mais je pense que c’est suffisant pour une première introduction. Passons maintenant au </a:t>
            </a:r>
            <a:r>
              <a:rPr lang="fr-FR" sz="1200" b="0" i="0" kern="1200" dirty="0" err="1" smtClean="0">
                <a:solidFill>
                  <a:schemeClr val="tx1"/>
                </a:solidFill>
                <a:effectLst/>
                <a:latin typeface="+mn-lt"/>
                <a:ea typeface="+mn-ea"/>
                <a:cs typeface="+mn-cs"/>
              </a:rPr>
              <a:t>Javascript</a:t>
            </a:r>
            <a:r>
              <a:rPr lang="fr-FR" sz="1200" b="0" i="0" kern="1200" dirty="0" smtClean="0">
                <a:solidFill>
                  <a:schemeClr val="tx1"/>
                </a:solidFill>
                <a:effectLst/>
                <a:latin typeface="+mn-lt"/>
                <a:ea typeface="+mn-ea"/>
                <a:cs typeface="+mn-cs"/>
              </a:rPr>
              <a:t>.</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11</a:t>
            </a:fld>
            <a:endParaRPr lang="fr-FR"/>
          </a:p>
        </p:txBody>
      </p:sp>
    </p:spTree>
    <p:extLst>
      <p:ext uri="{BB962C8B-B14F-4D97-AF65-F5344CB8AC3E}">
        <p14:creationId xmlns:p14="http://schemas.microsoft.com/office/powerpoint/2010/main" val="2141030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Il ne fait aucun doute que tous ces nouveaux éléments présentés ci-dessus vous feront réfléchir à deux fois avant d’utiliser la balise &lt;div&gt;. Ils sont tous très pratique et ajoute de la valeur à votre sémantique. Mais n’oubliez pas que officiellement l’élément &lt;div&gt; reste dans l’équipe du HTML5 et vous pouvez toujours l’utiliser si vous ne trouvez pas d’autres balises. </a:t>
            </a:r>
            <a:r>
              <a:rPr lang="fr-FR" sz="1200" b="1" i="0" kern="1200" dirty="0" smtClean="0">
                <a:solidFill>
                  <a:schemeClr val="tx1"/>
                </a:solidFill>
                <a:effectLst/>
                <a:latin typeface="+mn-lt"/>
                <a:ea typeface="+mn-ea"/>
                <a:cs typeface="+mn-cs"/>
              </a:rPr>
              <a:t>Nous pensons que c’est une sage décision que de ne pas oublier la balise &lt;div&gt; en raison de sa polyvalence et de sa flexibilité à long terme. </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16</a:t>
            </a:fld>
            <a:endParaRPr lang="fr-FR"/>
          </a:p>
        </p:txBody>
      </p:sp>
    </p:spTree>
    <p:extLst>
      <p:ext uri="{BB962C8B-B14F-4D97-AF65-F5344CB8AC3E}">
        <p14:creationId xmlns:p14="http://schemas.microsoft.com/office/powerpoint/2010/main" val="2942304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Bien que  les principaux navigateurs ne supportent pas encore tous les nouveaux éléments de formulaire, vous pouvez déjà commencer à les utiliser. Si ils ne sont pas pris en charge, ils vont se comporter comme des champs de texte ordinaire.</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17</a:t>
            </a:fld>
            <a:endParaRPr lang="fr-FR"/>
          </a:p>
        </p:txBody>
      </p:sp>
    </p:spTree>
    <p:extLst>
      <p:ext uri="{BB962C8B-B14F-4D97-AF65-F5344CB8AC3E}">
        <p14:creationId xmlns:p14="http://schemas.microsoft.com/office/powerpoint/2010/main" val="10665023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La clé privée est stockée localement, et la clé publique est envoyée au serveur. La clé publique peut être utilisé pour générer un certificat de client pour authentifier l’utilisateur dans le futur.</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18</a:t>
            </a:fld>
            <a:endParaRPr lang="fr-FR"/>
          </a:p>
        </p:txBody>
      </p:sp>
    </p:spTree>
    <p:extLst>
      <p:ext uri="{BB962C8B-B14F-4D97-AF65-F5344CB8AC3E}">
        <p14:creationId xmlns:p14="http://schemas.microsoft.com/office/powerpoint/2010/main" val="2071550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a:t>
            </a:r>
            <a:r>
              <a:rPr lang="fr-FR" sz="1200" b="0" i="1" kern="1200" dirty="0" smtClean="0">
                <a:solidFill>
                  <a:schemeClr val="tx1"/>
                </a:solidFill>
                <a:effectLst/>
                <a:latin typeface="+mn-lt"/>
                <a:ea typeface="+mn-ea"/>
                <a:cs typeface="+mn-cs"/>
              </a:rPr>
              <a:t> cache </a:t>
            </a:r>
            <a:r>
              <a:rPr lang="fr-FR" sz="1200" b="0" i="1" kern="1200" dirty="0" err="1" smtClean="0">
                <a:solidFill>
                  <a:schemeClr val="tx1"/>
                </a:solidFill>
                <a:effectLst/>
                <a:latin typeface="+mn-lt"/>
                <a:ea typeface="+mn-ea"/>
                <a:cs typeface="+mn-cs"/>
              </a:rPr>
              <a:t>manifest</a:t>
            </a:r>
            <a:r>
              <a:rPr lang="fr-FR" sz="1200" b="0" i="0" kern="1200" dirty="0" smtClean="0">
                <a:solidFill>
                  <a:schemeClr val="tx1"/>
                </a:solidFill>
                <a:effectLst/>
                <a:latin typeface="+mn-lt"/>
                <a:ea typeface="+mn-ea"/>
                <a:cs typeface="+mn-cs"/>
              </a:rPr>
              <a:t> est tout simplement </a:t>
            </a:r>
            <a:r>
              <a:rPr lang="fr-FR" sz="1200" b="1" i="0" kern="1200" dirty="0" smtClean="0">
                <a:solidFill>
                  <a:schemeClr val="tx1"/>
                </a:solidFill>
                <a:effectLst/>
                <a:latin typeface="+mn-lt"/>
                <a:ea typeface="+mn-ea"/>
                <a:cs typeface="+mn-cs"/>
              </a:rPr>
              <a:t>un fichier contenant les informations relatives pour le cache de votre navigateur</a:t>
            </a:r>
            <a:r>
              <a:rPr lang="fr-FR" sz="1200" b="0" i="0" kern="1200" dirty="0" smtClean="0">
                <a:solidFill>
                  <a:schemeClr val="tx1"/>
                </a:solidFill>
                <a:effectLst/>
                <a:latin typeface="+mn-lt"/>
                <a:ea typeface="+mn-ea"/>
                <a:cs typeface="+mn-cs"/>
              </a:rPr>
              <a:t>. Pur rendre votre site accessible hors-ligne, l’astuce ici est d’utiliser ce fichier </a:t>
            </a:r>
            <a:r>
              <a:rPr lang="fr-FR" sz="1200" b="0" i="1" kern="1200" dirty="0" smtClean="0">
                <a:solidFill>
                  <a:schemeClr val="tx1"/>
                </a:solidFill>
                <a:effectLst/>
                <a:latin typeface="+mn-lt"/>
                <a:ea typeface="+mn-ea"/>
                <a:cs typeface="+mn-cs"/>
              </a:rPr>
              <a:t>cache </a:t>
            </a:r>
            <a:r>
              <a:rPr lang="fr-FR" sz="1200" b="0" i="1" kern="1200" dirty="0" err="1" smtClean="0">
                <a:solidFill>
                  <a:schemeClr val="tx1"/>
                </a:solidFill>
                <a:effectLst/>
                <a:latin typeface="+mn-lt"/>
                <a:ea typeface="+mn-ea"/>
                <a:cs typeface="+mn-cs"/>
              </a:rPr>
              <a:t>manifest</a:t>
            </a:r>
            <a:r>
              <a:rPr lang="fr-FR" sz="1200" b="0" i="0" kern="1200" dirty="0" smtClean="0">
                <a:solidFill>
                  <a:schemeClr val="tx1"/>
                </a:solidFill>
                <a:effectLst/>
                <a:latin typeface="+mn-lt"/>
                <a:ea typeface="+mn-ea"/>
                <a:cs typeface="+mn-cs"/>
              </a:rPr>
              <a:t>. </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21</a:t>
            </a:fld>
            <a:endParaRPr lang="fr-FR"/>
          </a:p>
        </p:txBody>
      </p:sp>
    </p:spTree>
    <p:extLst>
      <p:ext uri="{BB962C8B-B14F-4D97-AF65-F5344CB8AC3E}">
        <p14:creationId xmlns:p14="http://schemas.microsoft.com/office/powerpoint/2010/main" val="2717987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Maintenant, la prochaine fois qu’un utilisateur visitera votre site ou application, </a:t>
            </a:r>
            <a:r>
              <a:rPr lang="fr-FR" sz="1200" b="1" i="0" kern="1200" dirty="0" smtClean="0">
                <a:solidFill>
                  <a:schemeClr val="tx1"/>
                </a:solidFill>
                <a:effectLst/>
                <a:latin typeface="+mn-lt"/>
                <a:ea typeface="+mn-ea"/>
                <a:cs typeface="+mn-cs"/>
              </a:rPr>
              <a:t>leur navigateur mettra en cache les fichiers requis</a:t>
            </a:r>
            <a:r>
              <a:rPr lang="fr-FR" sz="1200" b="0" i="0" kern="1200" dirty="0" smtClean="0">
                <a:solidFill>
                  <a:schemeClr val="tx1"/>
                </a:solidFill>
                <a:effectLst/>
                <a:latin typeface="+mn-lt"/>
                <a:ea typeface="+mn-ea"/>
                <a:cs typeface="+mn-cs"/>
              </a:rPr>
              <a:t>. </a:t>
            </a:r>
            <a:r>
              <a:rPr lang="fr-FR" sz="1200" b="1" i="0" kern="1200" dirty="0" smtClean="0">
                <a:solidFill>
                  <a:schemeClr val="tx1"/>
                </a:solidFill>
                <a:effectLst/>
                <a:latin typeface="+mn-lt"/>
                <a:ea typeface="+mn-ea"/>
                <a:cs typeface="+mn-cs"/>
              </a:rPr>
              <a:t>S’ils accèdent à l’URL lorsqu’ils sont hors ligne, ils obtiendront ce qui a été mis en cache</a:t>
            </a:r>
            <a:r>
              <a:rPr lang="fr-FR" sz="1200" b="0" i="0" kern="1200" dirty="0" smtClean="0">
                <a:solidFill>
                  <a:schemeClr val="tx1"/>
                </a:solidFill>
                <a:effectLst/>
                <a:latin typeface="+mn-lt"/>
                <a:ea typeface="+mn-ea"/>
                <a:cs typeface="+mn-cs"/>
              </a:rPr>
              <a:t>.</a:t>
            </a:r>
            <a:endParaRPr lang="fr-FR" dirty="0"/>
          </a:p>
        </p:txBody>
      </p:sp>
      <p:sp>
        <p:nvSpPr>
          <p:cNvPr id="4" name="Espace réservé du numéro de diapositive 3"/>
          <p:cNvSpPr>
            <a:spLocks noGrp="1"/>
          </p:cNvSpPr>
          <p:nvPr>
            <p:ph type="sldNum" sz="quarter" idx="10"/>
          </p:nvPr>
        </p:nvSpPr>
        <p:spPr/>
        <p:txBody>
          <a:bodyPr/>
          <a:lstStyle/>
          <a:p>
            <a:fld id="{40B6A1F0-CDA3-499B-AE20-5E9FA60C4C4A}" type="slidenum">
              <a:rPr lang="fr-FR" smtClean="0"/>
              <a:t>22</a:t>
            </a:fld>
            <a:endParaRPr lang="fr-FR"/>
          </a:p>
        </p:txBody>
      </p:sp>
    </p:spTree>
    <p:extLst>
      <p:ext uri="{BB962C8B-B14F-4D97-AF65-F5344CB8AC3E}">
        <p14:creationId xmlns:p14="http://schemas.microsoft.com/office/powerpoint/2010/main" val="3616549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4/13/2017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youtube.com/watch?v=0Uxhd6qk2W8" TargetMode="External"/><Relationship Id="rId2" Type="http://schemas.openxmlformats.org/officeDocument/2006/relationships/hyperlink" Target="http://nodejs.org/" TargetMode="External"/><Relationship Id="rId1" Type="http://schemas.openxmlformats.org/officeDocument/2006/relationships/slideLayout" Target="../slideLayouts/slideLayout2.xml"/><Relationship Id="rId4" Type="http://schemas.openxmlformats.org/officeDocument/2006/relationships/hyperlink" Target="http://phonegap.co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1656273"/>
            <a:ext cx="8915399" cy="1578634"/>
          </a:xfrm>
        </p:spPr>
        <p:txBody>
          <a:bodyPr/>
          <a:lstStyle/>
          <a:p>
            <a:r>
              <a:rPr lang="fr-FR" dirty="0" smtClean="0"/>
              <a:t>Les </a:t>
            </a:r>
            <a:r>
              <a:rPr lang="fr-FR" dirty="0"/>
              <a:t>t</a:t>
            </a:r>
            <a:r>
              <a:rPr lang="fr-FR" dirty="0" smtClean="0"/>
              <a:t>echnologies Web</a:t>
            </a:r>
            <a:endParaRPr lang="fr-FR" dirty="0"/>
          </a:p>
        </p:txBody>
      </p:sp>
      <p:sp>
        <p:nvSpPr>
          <p:cNvPr id="3" name="Sous-titre 2"/>
          <p:cNvSpPr>
            <a:spLocks noGrp="1"/>
          </p:cNvSpPr>
          <p:nvPr>
            <p:ph type="subTitle" idx="1"/>
          </p:nvPr>
        </p:nvSpPr>
        <p:spPr/>
        <p:txBody>
          <a:bodyPr/>
          <a:lstStyle/>
          <a:p>
            <a:pPr algn="ctr"/>
            <a:r>
              <a:rPr lang="fr-FR" dirty="0" smtClean="0"/>
              <a:t>Cours 1 : Introduction à HTML5 et CSS3</a:t>
            </a:r>
            <a:endParaRPr lang="fr-FR" dirty="0"/>
          </a:p>
        </p:txBody>
      </p:sp>
    </p:spTree>
    <p:extLst>
      <p:ext uri="{BB962C8B-B14F-4D97-AF65-F5344CB8AC3E}">
        <p14:creationId xmlns:p14="http://schemas.microsoft.com/office/powerpoint/2010/main" val="3277550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Exemple </a:t>
            </a:r>
            <a:r>
              <a:rPr lang="fr-FR" b="1" dirty="0" smtClean="0"/>
              <a:t>d’utilisation </a:t>
            </a:r>
            <a:r>
              <a:rPr lang="fr-FR" b="1" dirty="0"/>
              <a:t>de la balise &lt;audio&gt;</a:t>
            </a:r>
            <a:br>
              <a:rPr lang="fr-FR" b="1" dirty="0"/>
            </a:br>
            <a:endParaRPr lang="fr-FR" dirty="0"/>
          </a:p>
        </p:txBody>
      </p:sp>
      <p:sp>
        <p:nvSpPr>
          <p:cNvPr id="3" name="Espace réservé du contenu 2"/>
          <p:cNvSpPr>
            <a:spLocks noGrp="1"/>
          </p:cNvSpPr>
          <p:nvPr>
            <p:ph idx="1"/>
          </p:nvPr>
        </p:nvSpPr>
        <p:spPr>
          <a:xfrm>
            <a:off x="2589212" y="1243584"/>
            <a:ext cx="8915400" cy="5184648"/>
          </a:xfrm>
        </p:spPr>
        <p:txBody>
          <a:bodyPr>
            <a:normAutofit fontScale="85000" lnSpcReduction="20000"/>
          </a:bodyPr>
          <a:lstStyle/>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a:p>
            <a:pPr marL="0" indent="0">
              <a:buNone/>
            </a:pPr>
            <a:endParaRPr lang="fr-FR" dirty="0"/>
          </a:p>
          <a:p>
            <a:pPr marL="0" indent="0">
              <a:buNone/>
            </a:pPr>
            <a:endParaRPr lang="fr-FR" dirty="0"/>
          </a:p>
          <a:p>
            <a:pPr algn="just"/>
            <a:r>
              <a:rPr lang="fr-FR" sz="2400" dirty="0"/>
              <a:t>Les lignes de code ci-dessus sont très simple à comprendre</a:t>
            </a:r>
            <a:r>
              <a:rPr lang="fr-FR" sz="2400" dirty="0" smtClean="0"/>
              <a:t>. La </a:t>
            </a:r>
            <a:r>
              <a:rPr lang="fr-FR" sz="2400" dirty="0"/>
              <a:t>première ligne sert à insérer la balise </a:t>
            </a:r>
            <a:r>
              <a:rPr lang="fr-FR" sz="2400" b="1" dirty="0"/>
              <a:t>&lt;audio&gt;</a:t>
            </a:r>
            <a:r>
              <a:rPr lang="fr-FR" sz="2400" dirty="0"/>
              <a:t> et donc indiquer au navigateur qu’il devra afficher un contenu audio. La deuxième ligne indique l’emplacement du fichier audio. Dans notre exemple, celui-ci se </a:t>
            </a:r>
            <a:r>
              <a:rPr lang="fr-FR" sz="2400" dirty="0" smtClean="0"/>
              <a:t>trouve </a:t>
            </a:r>
            <a:r>
              <a:rPr lang="fr-FR" sz="2400" dirty="0"/>
              <a:t>à la racine de notre site web. Noter que la balise </a:t>
            </a:r>
            <a:r>
              <a:rPr lang="fr-FR" sz="2400" b="1" dirty="0"/>
              <a:t>&lt;source&gt;</a:t>
            </a:r>
            <a:r>
              <a:rPr lang="fr-FR" sz="2400" dirty="0"/>
              <a:t> se ferme seule (comme la balise </a:t>
            </a:r>
            <a:r>
              <a:rPr lang="fr-FR" sz="2400" dirty="0" err="1"/>
              <a:t>meta</a:t>
            </a:r>
            <a:r>
              <a:rPr lang="fr-FR" sz="2400" dirty="0"/>
              <a:t>, ou la balise </a:t>
            </a:r>
            <a:r>
              <a:rPr lang="fr-FR" sz="2400" dirty="0" err="1"/>
              <a:t>img</a:t>
            </a:r>
            <a:r>
              <a:rPr lang="fr-FR" sz="2400" dirty="0"/>
              <a:t> pour les images par exemple</a:t>
            </a:r>
            <a:r>
              <a:rPr lang="fr-FR" sz="2400" dirty="0" smtClean="0"/>
              <a:t>). </a:t>
            </a:r>
            <a:r>
              <a:rPr lang="fr-FR" sz="2400" dirty="0"/>
              <a:t>Et enfin, à la dernière et quatrième ligne nous refermons la balise </a:t>
            </a:r>
            <a:r>
              <a:rPr lang="fr-FR" sz="2400" b="1" dirty="0"/>
              <a:t>&lt;audio&gt;</a:t>
            </a:r>
            <a:r>
              <a:rPr lang="fr-FR" sz="2400" dirty="0"/>
              <a:t>.</a:t>
            </a:r>
          </a:p>
          <a:p>
            <a:pPr marL="0" indent="0">
              <a:buNone/>
            </a:pPr>
            <a:r>
              <a:rPr lang="fr-FR" sz="2400" dirty="0"/>
              <a:t/>
            </a:r>
            <a:br>
              <a:rPr lang="fr-FR" sz="2400" dirty="0"/>
            </a:br>
            <a:endParaRPr lang="fr-FR" sz="2400" dirty="0" smtClean="0"/>
          </a:p>
          <a:p>
            <a:pPr marL="0" indent="0">
              <a:buNone/>
            </a:pPr>
            <a:endParaRPr lang="fr-FR" sz="2400" dirty="0"/>
          </a:p>
        </p:txBody>
      </p:sp>
      <p:graphicFrame>
        <p:nvGraphicFramePr>
          <p:cNvPr id="6" name="Tableau 5"/>
          <p:cNvGraphicFramePr>
            <a:graphicFrameLocks noGrp="1"/>
          </p:cNvGraphicFramePr>
          <p:nvPr>
            <p:extLst>
              <p:ext uri="{D42A27DB-BD31-4B8C-83A1-F6EECF244321}">
                <p14:modId xmlns:p14="http://schemas.microsoft.com/office/powerpoint/2010/main" val="1592819059"/>
              </p:ext>
            </p:extLst>
          </p:nvPr>
        </p:nvGraphicFramePr>
        <p:xfrm>
          <a:off x="2640330" y="1447800"/>
          <a:ext cx="8862060" cy="2270760"/>
        </p:xfrm>
        <a:graphic>
          <a:graphicData uri="http://schemas.openxmlformats.org/drawingml/2006/table">
            <a:tbl>
              <a:tblPr/>
              <a:tblGrid>
                <a:gridCol w="269240"/>
                <a:gridCol w="8592820"/>
              </a:tblGrid>
              <a:tr h="1981200">
                <a:tc>
                  <a:txBody>
                    <a:bodyPr/>
                    <a:lstStyle/>
                    <a:p>
                      <a:pPr algn="r" fontAlgn="t"/>
                      <a:r>
                        <a:rPr lang="fr-FR" dirty="0">
                          <a:solidFill>
                            <a:srgbClr val="999999"/>
                          </a:solidFill>
                          <a:effectLst/>
                        </a:rPr>
                        <a:t>1 2 3 4 </a:t>
                      </a:r>
                    </a:p>
                  </a:txBody>
                  <a:tcPr marL="152400" marT="38100" marB="38100">
                    <a:lnL>
                      <a:noFill/>
                    </a:lnL>
                    <a:lnR w="22860" cap="flat" cmpd="sng" algn="ctr">
                      <a:solidFill>
                        <a:srgbClr val="6CE26C"/>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fr-FR" dirty="0">
                          <a:solidFill>
                            <a:srgbClr val="0000FF"/>
                          </a:solidFill>
                          <a:effectLst/>
                        </a:rPr>
                        <a:t>&lt;audio</a:t>
                      </a:r>
                      <a:r>
                        <a:rPr lang="fr-FR" dirty="0">
                          <a:solidFill>
                            <a:srgbClr val="009900"/>
                          </a:solidFill>
                          <a:effectLst/>
                        </a:rPr>
                        <a:t> </a:t>
                      </a:r>
                      <a:r>
                        <a:rPr lang="fr-FR" dirty="0" err="1">
                          <a:solidFill>
                            <a:srgbClr val="FF0000"/>
                          </a:solidFill>
                          <a:effectLst/>
                        </a:rPr>
                        <a:t>controls</a:t>
                      </a:r>
                      <a:r>
                        <a:rPr lang="fr-FR" dirty="0">
                          <a:solidFill>
                            <a:srgbClr val="009900"/>
                          </a:solidFill>
                          <a:effectLst/>
                        </a:rPr>
                        <a:t>=</a:t>
                      </a:r>
                      <a:r>
                        <a:rPr lang="fr-FR" b="1" dirty="0">
                          <a:solidFill>
                            <a:srgbClr val="7F00FF"/>
                          </a:solidFill>
                          <a:effectLst/>
                        </a:rPr>
                        <a:t>"</a:t>
                      </a:r>
                      <a:r>
                        <a:rPr lang="fr-FR" b="1" dirty="0" err="1">
                          <a:solidFill>
                            <a:srgbClr val="7F00FF"/>
                          </a:solidFill>
                          <a:effectLst/>
                        </a:rPr>
                        <a:t>controls</a:t>
                      </a:r>
                      <a:r>
                        <a:rPr lang="fr-FR" b="1" dirty="0">
                          <a:solidFill>
                            <a:srgbClr val="7F00FF"/>
                          </a:solidFill>
                          <a:effectLst/>
                        </a:rPr>
                        <a:t>"</a:t>
                      </a:r>
                      <a:r>
                        <a:rPr lang="fr-FR" dirty="0">
                          <a:solidFill>
                            <a:srgbClr val="0000FF"/>
                          </a:solidFill>
                          <a:effectLst/>
                        </a:rPr>
                        <a:t>&gt;</a:t>
                      </a:r>
                      <a:r>
                        <a:rPr lang="fr-FR" dirty="0">
                          <a:effectLst/>
                        </a:rPr>
                        <a:t> </a:t>
                      </a:r>
                      <a:endParaRPr lang="fr-FR" dirty="0" smtClean="0">
                        <a:effectLst/>
                      </a:endParaRPr>
                    </a:p>
                    <a:p>
                      <a:pPr fontAlgn="t"/>
                      <a:r>
                        <a:rPr lang="fr-FR" dirty="0" smtClean="0">
                          <a:solidFill>
                            <a:srgbClr val="0000FF"/>
                          </a:solidFill>
                          <a:effectLst/>
                        </a:rPr>
                        <a:t>   &lt;</a:t>
                      </a:r>
                      <a:r>
                        <a:rPr lang="fr-FR" dirty="0">
                          <a:solidFill>
                            <a:srgbClr val="0000FF"/>
                          </a:solidFill>
                          <a:effectLst/>
                        </a:rPr>
                        <a:t>source</a:t>
                      </a:r>
                      <a:r>
                        <a:rPr lang="fr-FR" dirty="0">
                          <a:solidFill>
                            <a:srgbClr val="009900"/>
                          </a:solidFill>
                          <a:effectLst/>
                        </a:rPr>
                        <a:t> </a:t>
                      </a:r>
                      <a:r>
                        <a:rPr lang="fr-FR" dirty="0" err="1">
                          <a:solidFill>
                            <a:srgbClr val="FF0000"/>
                          </a:solidFill>
                          <a:effectLst/>
                        </a:rPr>
                        <a:t>src</a:t>
                      </a:r>
                      <a:r>
                        <a:rPr lang="fr-FR" dirty="0">
                          <a:solidFill>
                            <a:srgbClr val="009900"/>
                          </a:solidFill>
                          <a:effectLst/>
                        </a:rPr>
                        <a:t>=</a:t>
                      </a:r>
                      <a:r>
                        <a:rPr lang="fr-FR" b="1" dirty="0">
                          <a:solidFill>
                            <a:srgbClr val="7F00FF"/>
                          </a:solidFill>
                          <a:effectLst/>
                        </a:rPr>
                        <a:t>"music.mp3"</a:t>
                      </a:r>
                      <a:r>
                        <a:rPr lang="fr-FR" dirty="0">
                          <a:solidFill>
                            <a:srgbClr val="009900"/>
                          </a:solidFill>
                          <a:effectLst/>
                        </a:rPr>
                        <a:t> </a:t>
                      </a:r>
                      <a:r>
                        <a:rPr lang="fr-FR" dirty="0">
                          <a:solidFill>
                            <a:srgbClr val="FF0000"/>
                          </a:solidFill>
                          <a:effectLst/>
                        </a:rPr>
                        <a:t>type</a:t>
                      </a:r>
                      <a:r>
                        <a:rPr lang="fr-FR" dirty="0">
                          <a:solidFill>
                            <a:srgbClr val="009900"/>
                          </a:solidFill>
                          <a:effectLst/>
                        </a:rPr>
                        <a:t>=</a:t>
                      </a:r>
                      <a:r>
                        <a:rPr lang="fr-FR" b="1" dirty="0">
                          <a:solidFill>
                            <a:srgbClr val="7F00FF"/>
                          </a:solidFill>
                          <a:effectLst/>
                        </a:rPr>
                        <a:t>"audio/mp3"</a:t>
                      </a:r>
                      <a:r>
                        <a:rPr lang="fr-FR" dirty="0">
                          <a:solidFill>
                            <a:srgbClr val="009900"/>
                          </a:solidFill>
                          <a:effectLst/>
                        </a:rPr>
                        <a:t> </a:t>
                      </a:r>
                      <a:r>
                        <a:rPr lang="fr-FR" dirty="0" smtClean="0">
                          <a:solidFill>
                            <a:srgbClr val="0000FF"/>
                          </a:solidFill>
                          <a:effectLst/>
                        </a:rPr>
                        <a:t>/&gt;</a:t>
                      </a:r>
                    </a:p>
                    <a:p>
                      <a:pPr fontAlgn="t"/>
                      <a:r>
                        <a:rPr lang="fr-FR" dirty="0" smtClean="0">
                          <a:solidFill>
                            <a:srgbClr val="0000FF"/>
                          </a:solidFill>
                          <a:effectLst/>
                        </a:rPr>
                        <a:t>  </a:t>
                      </a:r>
                      <a:r>
                        <a:rPr lang="fr-FR" dirty="0" smtClean="0">
                          <a:effectLst/>
                        </a:rPr>
                        <a:t> </a:t>
                      </a:r>
                      <a:r>
                        <a:rPr lang="fr-FR" dirty="0">
                          <a:effectLst/>
                        </a:rPr>
                        <a:t>Votre navigateur n'est pas </a:t>
                      </a:r>
                      <a:r>
                        <a:rPr lang="fr-FR" dirty="0" smtClean="0">
                          <a:effectLst/>
                        </a:rPr>
                        <a:t>compatible</a:t>
                      </a:r>
                    </a:p>
                    <a:p>
                      <a:pPr fontAlgn="t"/>
                      <a:r>
                        <a:rPr lang="fr-FR" dirty="0" smtClean="0">
                          <a:effectLst/>
                        </a:rPr>
                        <a:t> </a:t>
                      </a:r>
                      <a:r>
                        <a:rPr lang="fr-FR" dirty="0">
                          <a:solidFill>
                            <a:srgbClr val="0000FF"/>
                          </a:solidFill>
                          <a:effectLst/>
                        </a:rPr>
                        <a:t>&lt;/audio&gt;</a:t>
                      </a:r>
                      <a:endParaRPr lang="fr-FR" dirty="0">
                        <a:effectLst/>
                      </a:endParaRPr>
                    </a:p>
                  </a:txBody>
                  <a:tcPr marL="152400" marR="152400" marT="38100" marB="38100">
                    <a:lnL w="22860" cap="flat" cmpd="sng" algn="ctr">
                      <a:solidFill>
                        <a:srgbClr val="6CE26C"/>
                      </a:solidFill>
                      <a:prstDash val="solid"/>
                      <a:round/>
                      <a:headEnd type="none" w="med" len="med"/>
                      <a:tailEnd type="none" w="med" len="med"/>
                    </a:lnL>
                    <a:lnR w="7620" cap="flat" cmpd="sng" algn="ctr">
                      <a:solidFill>
                        <a:srgbClr val="DDDDDD"/>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921599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Des formulaires améliorés</a:t>
            </a:r>
            <a:br>
              <a:rPr lang="fr-FR" b="1" dirty="0"/>
            </a:br>
            <a:endParaRPr lang="fr-FR" dirty="0"/>
          </a:p>
        </p:txBody>
      </p:sp>
      <p:sp>
        <p:nvSpPr>
          <p:cNvPr id="3" name="Espace réservé du contenu 2"/>
          <p:cNvSpPr>
            <a:spLocks noGrp="1"/>
          </p:cNvSpPr>
          <p:nvPr>
            <p:ph idx="1"/>
          </p:nvPr>
        </p:nvSpPr>
        <p:spPr>
          <a:xfrm>
            <a:off x="2665412" y="2419350"/>
            <a:ext cx="8915400" cy="3777622"/>
          </a:xfrm>
        </p:spPr>
        <p:txBody>
          <a:bodyPr>
            <a:normAutofit fontScale="92500" lnSpcReduction="10000"/>
          </a:bodyPr>
          <a:lstStyle/>
          <a:p>
            <a:pPr marL="0" indent="0">
              <a:buNone/>
            </a:pPr>
            <a:r>
              <a:rPr lang="fr-FR" dirty="0"/>
              <a:t>Il est possible de spécifier de toutes nouvelles valeurs dans le champ “type” des balises input, afin d’indiquer le type de contenu du champ. C’est particulièrement utile afin d’effectuer une première validation du contenu avant l’envoi des informations au serveur.</a:t>
            </a:r>
            <a:br>
              <a:rPr lang="fr-FR" dirty="0"/>
            </a:br>
            <a:r>
              <a:rPr lang="fr-FR" dirty="0"/>
              <a:t>C’est également très important pour la navigation depuis un smartphone, qui affichera un clavier adapté selon le type de contenu</a:t>
            </a:r>
            <a:r>
              <a:rPr lang="fr-FR" dirty="0" smtClean="0"/>
              <a:t>.</a:t>
            </a:r>
          </a:p>
          <a:p>
            <a:pPr fontAlgn="base"/>
            <a:r>
              <a:rPr lang="fr-FR" dirty="0" smtClean="0"/>
              <a:t>Par exemple, pour le champ input suivant :</a:t>
            </a:r>
          </a:p>
          <a:p>
            <a:pPr marL="0" indent="0">
              <a:buNone/>
            </a:pPr>
            <a:endParaRPr lang="fr-FR" dirty="0" smtClean="0"/>
          </a:p>
          <a:p>
            <a:pPr marL="0" indent="0">
              <a:buNone/>
            </a:pPr>
            <a:r>
              <a:rPr lang="fr-FR" dirty="0" smtClean="0"/>
              <a:t>On aura un clavier sur un iPhone plus adapté</a:t>
            </a:r>
          </a:p>
          <a:p>
            <a:pPr fontAlgn="base"/>
            <a:r>
              <a:rPr lang="fr-FR" dirty="0"/>
              <a:t>Par exemple, pour le champ input suivant :</a:t>
            </a:r>
          </a:p>
          <a:p>
            <a:pPr marL="0" indent="0">
              <a:buNone/>
            </a:pPr>
            <a:endParaRPr lang="fr-FR" dirty="0"/>
          </a:p>
          <a:p>
            <a:pPr marL="0" indent="0">
              <a:buNone/>
            </a:pPr>
            <a:r>
              <a:rPr lang="fr-FR" dirty="0"/>
              <a:t>On aura un </a:t>
            </a:r>
            <a:r>
              <a:rPr lang="fr-FR" dirty="0" smtClean="0"/>
              <a:t>contrôle calendrier  </a:t>
            </a:r>
            <a:r>
              <a:rPr lang="fr-FR" dirty="0"/>
              <a:t>sur </a:t>
            </a:r>
            <a:r>
              <a:rPr lang="fr-FR" dirty="0" smtClean="0"/>
              <a:t>certains navigateurs</a:t>
            </a:r>
            <a:endParaRPr lang="fr-FR" dirty="0"/>
          </a:p>
          <a:p>
            <a:pPr marL="0" indent="0">
              <a:buNone/>
            </a:pPr>
            <a:endParaRPr lang="fr-FR" dirty="0"/>
          </a:p>
        </p:txBody>
      </p:sp>
      <p:sp>
        <p:nvSpPr>
          <p:cNvPr id="6" name="Rectangle 3"/>
          <p:cNvSpPr>
            <a:spLocks noChangeArrowheads="1"/>
          </p:cNvSpPr>
          <p:nvPr/>
        </p:nvSpPr>
        <p:spPr bwMode="auto">
          <a:xfrm>
            <a:off x="2775489" y="4341314"/>
            <a:ext cx="4981576"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9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input</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900" b="0" i="0" u="none" strike="noStrike" cap="none" normalizeH="0" baseline="0" dirty="0" smtClean="0">
                <a:ln>
                  <a:noFill/>
                </a:ln>
                <a:solidFill>
                  <a:srgbClr val="808080"/>
                </a:solidFill>
                <a:effectLst/>
                <a:latin typeface="Consolas" panose="020B0609020204030204" pitchFamily="49" charset="0"/>
                <a:cs typeface="Consolas" panose="020B0609020204030204" pitchFamily="49" charset="0"/>
              </a:rPr>
              <a:t>type</a:t>
            </a:r>
            <a:r>
              <a:rPr kumimoji="0" lang="fr-FR" altLang="fr-FR" sz="9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9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9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tel«  id=« tel2 »</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9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r>
              <a:rPr kumimoji="0" lang="fr-FR" altLang="fr-FR" sz="800" b="0" i="0" u="none" strike="noStrike" cap="none" normalizeH="0" baseline="0" dirty="0" smtClean="0">
                <a:ln>
                  <a:noFill/>
                </a:ln>
                <a:solidFill>
                  <a:schemeClr val="tx1"/>
                </a:solidFill>
                <a:effectLst/>
              </a:rPr>
              <a:t> </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2775489" y="5501101"/>
            <a:ext cx="4981576"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9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9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input</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900" b="0" i="0" u="none" strike="noStrike" cap="none" normalizeH="0" baseline="0" dirty="0" smtClean="0">
                <a:ln>
                  <a:noFill/>
                </a:ln>
                <a:solidFill>
                  <a:srgbClr val="808080"/>
                </a:solidFill>
                <a:effectLst/>
                <a:latin typeface="Consolas" panose="020B0609020204030204" pitchFamily="49" charset="0"/>
                <a:cs typeface="Consolas" panose="020B0609020204030204" pitchFamily="49" charset="0"/>
              </a:rPr>
              <a:t>type</a:t>
            </a:r>
            <a:r>
              <a:rPr kumimoji="0" lang="fr-FR" altLang="fr-FR" sz="9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9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 </a:t>
            </a:r>
            <a:r>
              <a:rPr lang="fr-FR" altLang="fr-FR" sz="900" dirty="0" smtClean="0">
                <a:solidFill>
                  <a:srgbClr val="0000FF"/>
                </a:solidFill>
                <a:latin typeface="Consolas" panose="020B0609020204030204" pitchFamily="49" charset="0"/>
                <a:cs typeface="Consolas" panose="020B0609020204030204" pitchFamily="49" charset="0"/>
              </a:rPr>
              <a:t>date</a:t>
            </a:r>
            <a:r>
              <a:rPr kumimoji="0" lang="fr-FR" altLang="fr-FR" sz="9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  id=« date1 »</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9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r>
              <a:rPr kumimoji="0" lang="fr-FR" altLang="fr-FR" sz="800" b="0" i="0" u="none" strike="noStrike" cap="none" normalizeH="0" baseline="0" dirty="0" smtClean="0">
                <a:ln>
                  <a:noFill/>
                </a:ln>
                <a:solidFill>
                  <a:schemeClr val="tx1"/>
                </a:solidFill>
                <a:effectLst/>
              </a:rPr>
              <a:t> </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02065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Amélioration sémantique, les </a:t>
            </a:r>
            <a:r>
              <a:rPr lang="fr-FR" b="1" dirty="0"/>
              <a:t>balises &lt;DIV&gt; </a:t>
            </a:r>
            <a:r>
              <a:rPr lang="fr-FR" b="1" dirty="0" smtClean="0"/>
              <a:t>remplacées par </a:t>
            </a:r>
            <a:r>
              <a:rPr lang="fr-FR" b="1" dirty="0"/>
              <a:t>de nouveaux éléments</a:t>
            </a:r>
            <a:br>
              <a:rPr lang="fr-FR" b="1" dirty="0"/>
            </a:br>
            <a:endParaRPr lang="fr-FR" dirty="0"/>
          </a:p>
        </p:txBody>
      </p:sp>
      <p:sp>
        <p:nvSpPr>
          <p:cNvPr id="3" name="Espace réservé du contenu 2"/>
          <p:cNvSpPr>
            <a:spLocks noGrp="1"/>
          </p:cNvSpPr>
          <p:nvPr>
            <p:ph idx="1"/>
          </p:nvPr>
        </p:nvSpPr>
        <p:spPr>
          <a:xfrm>
            <a:off x="2589212" y="2133600"/>
            <a:ext cx="8915400" cy="4468368"/>
          </a:xfrm>
        </p:spPr>
        <p:txBody>
          <a:bodyPr/>
          <a:lstStyle/>
          <a:p>
            <a:r>
              <a:rPr lang="fr-FR" sz="2000" b="1" dirty="0"/>
              <a:t>Les éléments &lt;article&gt; et &lt;section&gt;</a:t>
            </a:r>
          </a:p>
          <a:p>
            <a:pPr>
              <a:buFont typeface="Arial" panose="020B0604020202020204" pitchFamily="34" charset="0"/>
              <a:buChar char="•"/>
            </a:pPr>
            <a:r>
              <a:rPr lang="fr-FR" sz="2000" b="1" dirty="0" smtClean="0"/>
              <a:t>L’élément </a:t>
            </a:r>
            <a:r>
              <a:rPr lang="fr-FR" sz="2000" b="1" dirty="0"/>
              <a:t>&lt;article&gt; est un fragment indépendant du contenu général</a:t>
            </a:r>
            <a:r>
              <a:rPr lang="fr-FR" sz="2000" dirty="0"/>
              <a:t>. Billet de blog, nouvelle article ou autres types de contenu du texte . Fondamentalement, vous pouvez utiliser cet élément pour le balisage d’un composant destiné à être largement utilisé et distribué.</a:t>
            </a:r>
          </a:p>
          <a:p>
            <a:pPr>
              <a:buFont typeface="Arial" panose="020B0604020202020204" pitchFamily="34" charset="0"/>
              <a:buChar char="•"/>
            </a:pPr>
            <a:r>
              <a:rPr lang="fr-FR" sz="2000" dirty="0"/>
              <a:t>L’élément &lt;section&gt; est assez trompeur car il est largement trop employé par les développeurs Web comme une alternative à &lt;div&gt;. Vous devriez savoir que </a:t>
            </a:r>
            <a:r>
              <a:rPr lang="fr-FR" sz="2000" b="1" dirty="0"/>
              <a:t>cette balise est étroitement liée à la balise &lt;article&gt; et qu’elle est utilisé pour regrouper un contenu qui diffère d’un autre groupement de contenu</a:t>
            </a:r>
            <a:r>
              <a:rPr lang="fr-FR" sz="2000" dirty="0"/>
              <a:t> sur la page. Généralement, les groupes sont fait par thèmes ou sujet identique.</a:t>
            </a:r>
          </a:p>
          <a:p>
            <a:pPr marL="0" indent="0">
              <a:buNone/>
            </a:pPr>
            <a:endParaRPr lang="fr-FR" dirty="0"/>
          </a:p>
        </p:txBody>
      </p:sp>
    </p:spTree>
    <p:extLst>
      <p:ext uri="{BB962C8B-B14F-4D97-AF65-F5344CB8AC3E}">
        <p14:creationId xmlns:p14="http://schemas.microsoft.com/office/powerpoint/2010/main" val="1542987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Amélioration sémantique</a:t>
            </a:r>
            <a:r>
              <a:rPr lang="fr-FR" b="1" dirty="0" smtClean="0"/>
              <a:t>, nouvelles balises, nouveaux éléments (suite)</a:t>
            </a:r>
            <a:endParaRPr lang="fr-FR" dirty="0"/>
          </a:p>
        </p:txBody>
      </p:sp>
      <p:sp>
        <p:nvSpPr>
          <p:cNvPr id="3" name="Espace réservé du contenu 2"/>
          <p:cNvSpPr>
            <a:spLocks noGrp="1"/>
          </p:cNvSpPr>
          <p:nvPr>
            <p:ph idx="1"/>
          </p:nvPr>
        </p:nvSpPr>
        <p:spPr>
          <a:xfrm>
            <a:off x="2589212" y="2133600"/>
            <a:ext cx="8915400" cy="4532376"/>
          </a:xfrm>
        </p:spPr>
        <p:txBody>
          <a:bodyPr>
            <a:normAutofit/>
          </a:bodyPr>
          <a:lstStyle/>
          <a:p>
            <a:r>
              <a:rPr lang="fr-FR" sz="2000" b="1" dirty="0"/>
              <a:t>Les éléments &lt;header&gt; et &lt;</a:t>
            </a:r>
            <a:r>
              <a:rPr lang="fr-FR" sz="2000" b="1" dirty="0" err="1"/>
              <a:t>footer</a:t>
            </a:r>
            <a:r>
              <a:rPr lang="fr-FR" sz="2000" b="1" dirty="0"/>
              <a:t>&gt;</a:t>
            </a:r>
          </a:p>
          <a:p>
            <a:pPr>
              <a:buFont typeface="Arial" panose="020B0604020202020204" pitchFamily="34" charset="0"/>
              <a:buChar char="•"/>
            </a:pPr>
            <a:r>
              <a:rPr lang="fr-FR" sz="2000" dirty="0"/>
              <a:t>L’élément &lt;header&gt; a été créé pour une présentation plus sémantique des </a:t>
            </a:r>
            <a:r>
              <a:rPr lang="fr-FR" sz="2000" b="1" dirty="0"/>
              <a:t>outils de navigation et des données importantes placées dans l’en-tête de la page Web</a:t>
            </a:r>
            <a:r>
              <a:rPr lang="fr-FR" sz="2000" dirty="0"/>
              <a:t>.</a:t>
            </a:r>
          </a:p>
          <a:p>
            <a:pPr>
              <a:buFont typeface="Arial" panose="020B0604020202020204" pitchFamily="34" charset="0"/>
              <a:buChar char="•"/>
            </a:pPr>
            <a:r>
              <a:rPr lang="fr-FR" sz="2000" dirty="0" smtClean="0"/>
              <a:t>La </a:t>
            </a:r>
            <a:r>
              <a:rPr lang="fr-FR" sz="2000" dirty="0"/>
              <a:t>balise &lt;</a:t>
            </a:r>
            <a:r>
              <a:rPr lang="fr-FR" sz="2000" dirty="0" err="1"/>
              <a:t>footer</a:t>
            </a:r>
            <a:r>
              <a:rPr lang="fr-FR" sz="2000" dirty="0"/>
              <a:t>&gt; est similaire à &lt;header&gt;, elle est utilisé pour créer la structure de pied de page de votre document web. </a:t>
            </a:r>
            <a:r>
              <a:rPr lang="fr-FR" sz="2000" b="1" dirty="0"/>
              <a:t>Vous pouvez également utiliser cet élément plusieurs fois sur une seule page pour des blocs différents</a:t>
            </a:r>
            <a:r>
              <a:rPr lang="fr-FR" sz="2000" dirty="0" smtClean="0"/>
              <a:t>. Cette balise peut être utilisée, par exemple, pour marquer le droit d’auteur, Conditions d’utilisation et autres, mais aussi pour le marquage de certaines informations sur l’auteur de l’article …</a:t>
            </a:r>
          </a:p>
          <a:p>
            <a:pPr marL="0" indent="0">
              <a:buNone/>
            </a:pPr>
            <a:endParaRPr lang="fr-FR" sz="2000" dirty="0"/>
          </a:p>
        </p:txBody>
      </p:sp>
    </p:spTree>
    <p:extLst>
      <p:ext uri="{BB962C8B-B14F-4D97-AF65-F5344CB8AC3E}">
        <p14:creationId xmlns:p14="http://schemas.microsoft.com/office/powerpoint/2010/main" val="4037029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Amélioration sémantique, nouvelles balises, nouveaux éléments (suite)</a:t>
            </a:r>
            <a:endParaRPr lang="fr-FR" dirty="0"/>
          </a:p>
        </p:txBody>
      </p:sp>
      <p:sp>
        <p:nvSpPr>
          <p:cNvPr id="3" name="Espace réservé du contenu 2"/>
          <p:cNvSpPr>
            <a:spLocks noGrp="1"/>
          </p:cNvSpPr>
          <p:nvPr>
            <p:ph idx="1"/>
          </p:nvPr>
        </p:nvSpPr>
        <p:spPr/>
        <p:txBody>
          <a:bodyPr/>
          <a:lstStyle/>
          <a:p>
            <a:r>
              <a:rPr lang="fr-FR" sz="2400" b="1" dirty="0"/>
              <a:t>La balise &lt;</a:t>
            </a:r>
            <a:r>
              <a:rPr lang="fr-FR" sz="2400" b="1" dirty="0" err="1"/>
              <a:t>nav</a:t>
            </a:r>
            <a:r>
              <a:rPr lang="fr-FR" sz="2400" b="1" dirty="0"/>
              <a:t>&gt;</a:t>
            </a:r>
          </a:p>
          <a:p>
            <a:pPr>
              <a:buFont typeface="Arial" panose="020B0604020202020204" pitchFamily="34" charset="0"/>
              <a:buChar char="•"/>
            </a:pPr>
            <a:r>
              <a:rPr lang="fr-FR" sz="2400" dirty="0"/>
              <a:t>L’élément &lt;</a:t>
            </a:r>
            <a:r>
              <a:rPr lang="fr-FR" sz="2400" dirty="0" err="1"/>
              <a:t>nav</a:t>
            </a:r>
            <a:r>
              <a:rPr lang="fr-FR" sz="2400" dirty="0"/>
              <a:t>&gt; est utilisé pour créer des menus avec des liens vous permettant de naviguer sur les pages du site </a:t>
            </a:r>
            <a:r>
              <a:rPr lang="fr-FR" sz="2400" dirty="0" smtClean="0"/>
              <a:t>Web. Vous </a:t>
            </a:r>
            <a:r>
              <a:rPr lang="fr-FR" sz="2400" dirty="0"/>
              <a:t>pouvez avoir, par exemple, un bloc avec des liens sponsorisés, un autre pour les différentes catégories … N’oubliez pas que l’élément &lt;</a:t>
            </a:r>
            <a:r>
              <a:rPr lang="fr-FR" sz="2400" dirty="0" err="1"/>
              <a:t>nav</a:t>
            </a:r>
            <a:r>
              <a:rPr lang="fr-FR" sz="2400" dirty="0"/>
              <a:t>&gt; peut également être utilisé </a:t>
            </a:r>
            <a:r>
              <a:rPr lang="fr-FR" sz="2400" dirty="0" smtClean="0"/>
              <a:t>plusieurs </a:t>
            </a:r>
            <a:r>
              <a:rPr lang="fr-FR" sz="2400" dirty="0"/>
              <a:t>fois. </a:t>
            </a:r>
            <a:r>
              <a:rPr lang="fr-FR" sz="2400" b="1" dirty="0"/>
              <a:t>Bien souvent cette balise est associée à une liste,  ordonnée ou non, de liens : &lt;</a:t>
            </a:r>
            <a:r>
              <a:rPr lang="fr-FR" sz="2400" b="1" dirty="0" err="1"/>
              <a:t>ul</a:t>
            </a:r>
            <a:r>
              <a:rPr lang="fr-FR" sz="2400" b="1" dirty="0"/>
              <a:t>&gt; et &lt;</a:t>
            </a:r>
            <a:r>
              <a:rPr lang="fr-FR" sz="2400" b="1" dirty="0" err="1"/>
              <a:t>ol</a:t>
            </a:r>
            <a:r>
              <a:rPr lang="fr-FR" sz="2400" b="1" dirty="0"/>
              <a:t>&gt;.</a:t>
            </a:r>
            <a:endParaRPr lang="fr-FR" sz="2400" dirty="0"/>
          </a:p>
          <a:p>
            <a:pPr marL="0" indent="0">
              <a:buNone/>
            </a:pPr>
            <a:endParaRPr lang="fr-FR" dirty="0"/>
          </a:p>
        </p:txBody>
      </p:sp>
    </p:spTree>
    <p:extLst>
      <p:ext uri="{BB962C8B-B14F-4D97-AF65-F5344CB8AC3E}">
        <p14:creationId xmlns:p14="http://schemas.microsoft.com/office/powerpoint/2010/main" val="652715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Amélioration sémantique, nouvelles balises, nouveaux éléments (suite)</a:t>
            </a:r>
            <a:endParaRPr lang="fr-FR" dirty="0"/>
          </a:p>
        </p:txBody>
      </p:sp>
      <p:sp>
        <p:nvSpPr>
          <p:cNvPr id="3" name="Espace réservé du contenu 2"/>
          <p:cNvSpPr>
            <a:spLocks noGrp="1"/>
          </p:cNvSpPr>
          <p:nvPr>
            <p:ph idx="1"/>
          </p:nvPr>
        </p:nvSpPr>
        <p:spPr>
          <a:xfrm>
            <a:off x="2589212" y="2133600"/>
            <a:ext cx="8915400" cy="4367784"/>
          </a:xfrm>
        </p:spPr>
        <p:txBody>
          <a:bodyPr>
            <a:normAutofit/>
          </a:bodyPr>
          <a:lstStyle/>
          <a:p>
            <a:r>
              <a:rPr lang="fr-FR" sz="2000" b="1" dirty="0"/>
              <a:t>Les éléments &lt;figure&gt; et &lt;</a:t>
            </a:r>
            <a:r>
              <a:rPr lang="fr-FR" sz="2000" b="1" dirty="0" err="1"/>
              <a:t>figcaption</a:t>
            </a:r>
            <a:r>
              <a:rPr lang="fr-FR" sz="2000" b="1" dirty="0"/>
              <a:t>&gt;</a:t>
            </a:r>
          </a:p>
          <a:p>
            <a:pPr>
              <a:buFont typeface="Arial" panose="020B0604020202020204" pitchFamily="34" charset="0"/>
              <a:buChar char="•"/>
            </a:pPr>
            <a:r>
              <a:rPr lang="fr-FR" sz="2000" dirty="0"/>
              <a:t>Selon les références du W3C,les éléments &lt;figure&gt; et &lt;</a:t>
            </a:r>
            <a:r>
              <a:rPr lang="fr-FR" sz="2000" dirty="0" err="1"/>
              <a:t>figcaption</a:t>
            </a:r>
            <a:r>
              <a:rPr lang="fr-FR" sz="2000" dirty="0"/>
              <a:t>&gt; sont utilisés pour présenter un bloc de contenu avec une légende, qui est généralement référencé comme une seule unité à partir du flux principal du document. En d’autres termes, vous pouvez l’</a:t>
            </a:r>
            <a:r>
              <a:rPr lang="fr-FR" sz="2000" b="1" dirty="0"/>
              <a:t>utiliser pour marquer divers types de supports de contenu comme des illustrations, des photos, des exemples de code et des diagrammes</a:t>
            </a:r>
            <a:r>
              <a:rPr lang="fr-FR" sz="2000" dirty="0"/>
              <a:t>.</a:t>
            </a:r>
          </a:p>
          <a:p>
            <a:pPr>
              <a:buFont typeface="Arial" panose="020B0604020202020204" pitchFamily="34" charset="0"/>
              <a:buChar char="•"/>
            </a:pPr>
            <a:r>
              <a:rPr lang="fr-FR" sz="2000" b="1" dirty="0"/>
              <a:t>La balise &lt;figure&gt; définit un contenu autonome, comme des illustrations, des diagrammes, des photos, des listes de codes, </a:t>
            </a:r>
            <a:r>
              <a:rPr lang="fr-FR" sz="2000" b="1" dirty="0" err="1"/>
              <a:t>etc</a:t>
            </a:r>
            <a:r>
              <a:rPr lang="fr-FR" sz="2000" b="1" dirty="0"/>
              <a:t> </a:t>
            </a:r>
            <a:endParaRPr lang="fr-FR" sz="2000" dirty="0"/>
          </a:p>
          <a:p>
            <a:pPr>
              <a:buFont typeface="Arial" panose="020B0604020202020204" pitchFamily="34" charset="0"/>
              <a:buChar char="•"/>
            </a:pPr>
            <a:r>
              <a:rPr lang="fr-FR" sz="2000" b="1" dirty="0"/>
              <a:t>La balise &lt;</a:t>
            </a:r>
            <a:r>
              <a:rPr lang="fr-FR" sz="2000" b="1" dirty="0" err="1"/>
              <a:t>figcaption</a:t>
            </a:r>
            <a:r>
              <a:rPr lang="fr-FR" sz="2000" b="1" dirty="0"/>
              <a:t>&gt; définit une légende pour un élément &lt;figure&gt;.</a:t>
            </a:r>
            <a:endParaRPr lang="fr-FR" sz="2000" dirty="0"/>
          </a:p>
          <a:p>
            <a:pPr marL="0" indent="0">
              <a:buNone/>
            </a:pPr>
            <a:endParaRPr lang="fr-FR" sz="2000" dirty="0"/>
          </a:p>
        </p:txBody>
      </p:sp>
    </p:spTree>
    <p:extLst>
      <p:ext uri="{BB962C8B-B14F-4D97-AF65-F5344CB8AC3E}">
        <p14:creationId xmlns:p14="http://schemas.microsoft.com/office/powerpoint/2010/main" val="2849472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Amélioration sémantique, nouvelles balises, nouveaux éléments (suite)</a:t>
            </a:r>
            <a:endParaRPr lang="fr-FR" dirty="0"/>
          </a:p>
        </p:txBody>
      </p:sp>
      <p:sp>
        <p:nvSpPr>
          <p:cNvPr id="3" name="Espace réservé du contenu 2"/>
          <p:cNvSpPr>
            <a:spLocks noGrp="1"/>
          </p:cNvSpPr>
          <p:nvPr>
            <p:ph idx="1"/>
          </p:nvPr>
        </p:nvSpPr>
        <p:spPr/>
        <p:txBody>
          <a:bodyPr/>
          <a:lstStyle/>
          <a:p>
            <a:r>
              <a:rPr lang="fr-FR" b="1" dirty="0"/>
              <a:t>La balise &lt;</a:t>
            </a:r>
            <a:r>
              <a:rPr lang="fr-FR" b="1" dirty="0" err="1"/>
              <a:t>aside</a:t>
            </a:r>
            <a:r>
              <a:rPr lang="fr-FR" b="1" dirty="0"/>
              <a:t>&gt;</a:t>
            </a:r>
          </a:p>
          <a:p>
            <a:pPr>
              <a:buFont typeface="Arial" panose="020B0604020202020204" pitchFamily="34" charset="0"/>
              <a:buChar char="•"/>
            </a:pPr>
            <a:r>
              <a:rPr lang="fr-FR" sz="2000" b="1" dirty="0"/>
              <a:t>L’élément &lt;</a:t>
            </a:r>
            <a:r>
              <a:rPr lang="fr-FR" sz="2000" b="1" dirty="0" err="1"/>
              <a:t>aside</a:t>
            </a:r>
            <a:r>
              <a:rPr lang="fr-FR" sz="2000" b="1" dirty="0"/>
              <a:t>&gt; est utilisé pour un contenu secondaire qui n’est pas emboîtée dans aucun élément du document (&lt;article&gt; …)</a:t>
            </a:r>
            <a:r>
              <a:rPr lang="fr-FR" sz="2000" dirty="0"/>
              <a:t>. L’exemple le plus approprié pour utiliser l’élément &lt;</a:t>
            </a:r>
            <a:r>
              <a:rPr lang="fr-FR" sz="2000" dirty="0" err="1"/>
              <a:t>aside</a:t>
            </a:r>
            <a:r>
              <a:rPr lang="fr-FR" sz="2000" dirty="0"/>
              <a:t>&gt; est la fameuse </a:t>
            </a:r>
            <a:r>
              <a:rPr lang="fr-FR" sz="2000" dirty="0" err="1"/>
              <a:t>Sidebar</a:t>
            </a:r>
            <a:r>
              <a:rPr lang="fr-FR" sz="2000" dirty="0"/>
              <a:t> ou colonne latéral. Nous pouvons utiliser cet élément avec l’éléments &lt;</a:t>
            </a:r>
            <a:r>
              <a:rPr lang="fr-FR" sz="2000" dirty="0" err="1"/>
              <a:t>nav</a:t>
            </a:r>
            <a:r>
              <a:rPr lang="fr-FR" sz="2000" dirty="0"/>
              <a:t>&gt;,  les bannières publicitaires ou tout simplement pour le contenu qui doit être placés séparément du contenu principal.</a:t>
            </a:r>
          </a:p>
        </p:txBody>
      </p:sp>
    </p:spTree>
    <p:extLst>
      <p:ext uri="{BB962C8B-B14F-4D97-AF65-F5344CB8AC3E}">
        <p14:creationId xmlns:p14="http://schemas.microsoft.com/office/powerpoint/2010/main" val="12183706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Les nouveaux éléments de </a:t>
            </a:r>
            <a:r>
              <a:rPr lang="fr-FR" b="1" dirty="0" smtClean="0"/>
              <a:t>formulaire</a:t>
            </a:r>
            <a:r>
              <a:rPr lang="fr-FR" b="1" dirty="0"/>
              <a:t/>
            </a:r>
            <a:br>
              <a:rPr lang="fr-FR" b="1" dirty="0"/>
            </a:br>
            <a:endParaRPr lang="fr-FR" dirty="0"/>
          </a:p>
        </p:txBody>
      </p:sp>
      <p:sp>
        <p:nvSpPr>
          <p:cNvPr id="3" name="Espace réservé du contenu 2"/>
          <p:cNvSpPr>
            <a:spLocks noGrp="1"/>
          </p:cNvSpPr>
          <p:nvPr>
            <p:ph idx="1"/>
          </p:nvPr>
        </p:nvSpPr>
        <p:spPr>
          <a:xfrm>
            <a:off x="2589212" y="1344168"/>
            <a:ext cx="8915400" cy="5330952"/>
          </a:xfrm>
        </p:spPr>
        <p:txBody>
          <a:bodyPr>
            <a:normAutofit/>
          </a:bodyPr>
          <a:lstStyle/>
          <a:p>
            <a:r>
              <a:rPr lang="fr-FR" b="1" dirty="0"/>
              <a:t>La balise &lt;</a:t>
            </a:r>
            <a:r>
              <a:rPr lang="fr-FR" b="1" dirty="0" err="1"/>
              <a:t>datalist</a:t>
            </a:r>
            <a:r>
              <a:rPr lang="fr-FR" b="1" dirty="0"/>
              <a:t>&gt; en </a:t>
            </a:r>
            <a:r>
              <a:rPr lang="fr-FR" b="1" dirty="0" smtClean="0"/>
              <a:t>HTML5</a:t>
            </a:r>
          </a:p>
          <a:p>
            <a:endParaRPr lang="fr-FR" b="1" dirty="0"/>
          </a:p>
          <a:p>
            <a:endParaRPr lang="fr-FR" b="1" dirty="0" smtClean="0"/>
          </a:p>
          <a:p>
            <a:endParaRPr lang="fr-FR" b="1" dirty="0"/>
          </a:p>
          <a:p>
            <a:endParaRPr lang="fr-FR" b="1" dirty="0" smtClean="0"/>
          </a:p>
          <a:p>
            <a:endParaRPr lang="fr-FR" b="1" dirty="0"/>
          </a:p>
          <a:p>
            <a:endParaRPr lang="fr-FR" b="1" dirty="0" smtClean="0"/>
          </a:p>
          <a:p>
            <a:endParaRPr lang="fr-FR" b="1" dirty="0"/>
          </a:p>
          <a:p>
            <a:pPr>
              <a:buFont typeface="Arial" panose="020B0604020202020204" pitchFamily="34" charset="0"/>
              <a:buChar char="•"/>
            </a:pPr>
            <a:r>
              <a:rPr lang="fr-FR" dirty="0"/>
              <a:t>L’élément </a:t>
            </a:r>
            <a:r>
              <a:rPr lang="fr-FR" b="1" dirty="0"/>
              <a:t>&lt;</a:t>
            </a:r>
            <a:r>
              <a:rPr lang="fr-FR" b="1" dirty="0" err="1"/>
              <a:t>datalist</a:t>
            </a:r>
            <a:r>
              <a:rPr lang="fr-FR" b="1" dirty="0"/>
              <a:t>&gt;</a:t>
            </a:r>
            <a:r>
              <a:rPr lang="fr-FR" dirty="0"/>
              <a:t> spécifie une liste </a:t>
            </a:r>
            <a:r>
              <a:rPr lang="fr-FR" dirty="0" err="1"/>
              <a:t>pré-définis</a:t>
            </a:r>
            <a:r>
              <a:rPr lang="fr-FR" dirty="0"/>
              <a:t> d’options pour un élément </a:t>
            </a:r>
            <a:r>
              <a:rPr lang="fr-FR" b="1" dirty="0"/>
              <a:t>&lt;input</a:t>
            </a:r>
            <a:r>
              <a:rPr lang="fr-FR" b="1" dirty="0" smtClean="0"/>
              <a:t>&gt;</a:t>
            </a:r>
            <a:r>
              <a:rPr lang="fr-FR" dirty="0" smtClean="0"/>
              <a:t>.</a:t>
            </a:r>
          </a:p>
          <a:p>
            <a:pPr>
              <a:buFont typeface="Arial" panose="020B0604020202020204" pitchFamily="34" charset="0"/>
              <a:buChar char="•"/>
            </a:pPr>
            <a:r>
              <a:rPr lang="fr-FR" dirty="0"/>
              <a:t>L’élément </a:t>
            </a:r>
            <a:r>
              <a:rPr lang="fr-FR" b="1" dirty="0"/>
              <a:t>&lt;</a:t>
            </a:r>
            <a:r>
              <a:rPr lang="fr-FR" b="1" dirty="0" err="1"/>
              <a:t>datalist</a:t>
            </a:r>
            <a:r>
              <a:rPr lang="fr-FR" b="1" dirty="0"/>
              <a:t>&gt;</a:t>
            </a:r>
            <a:r>
              <a:rPr lang="fr-FR" dirty="0"/>
              <a:t> est utilisé pour fournir une « saisie semi-automatique » sur les éléments </a:t>
            </a:r>
            <a:r>
              <a:rPr lang="fr-FR" b="1" dirty="0"/>
              <a:t>&lt;input&gt;</a:t>
            </a:r>
            <a:r>
              <a:rPr lang="fr-FR" dirty="0"/>
              <a:t>. Utilisé l’attribut </a:t>
            </a:r>
            <a:r>
              <a:rPr lang="fr-FR" i="1" dirty="0"/>
              <a:t>id</a:t>
            </a:r>
            <a:r>
              <a:rPr lang="fr-FR" dirty="0"/>
              <a:t> de la balise </a:t>
            </a:r>
            <a:r>
              <a:rPr lang="fr-FR" b="1" dirty="0"/>
              <a:t>&lt;input&gt;</a:t>
            </a:r>
            <a:r>
              <a:rPr lang="fr-FR" dirty="0"/>
              <a:t> et l’attribut </a:t>
            </a:r>
            <a:r>
              <a:rPr lang="fr-FR" i="1" dirty="0" err="1"/>
              <a:t>list</a:t>
            </a:r>
            <a:r>
              <a:rPr lang="fr-FR" dirty="0"/>
              <a:t> de la balise </a:t>
            </a:r>
            <a:r>
              <a:rPr lang="fr-FR" b="1" dirty="0"/>
              <a:t>&lt;</a:t>
            </a:r>
            <a:r>
              <a:rPr lang="fr-FR" b="1" dirty="0" err="1"/>
              <a:t>datalist</a:t>
            </a:r>
            <a:r>
              <a:rPr lang="fr-FR" b="1" dirty="0"/>
              <a:t>&gt;</a:t>
            </a:r>
            <a:r>
              <a:rPr lang="fr-FR" dirty="0"/>
              <a:t>pour les relier ensemble.</a:t>
            </a:r>
            <a:endParaRPr lang="fr-FR" b="1" dirty="0"/>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241279707"/>
              </p:ext>
            </p:extLst>
          </p:nvPr>
        </p:nvGraphicFramePr>
        <p:xfrm>
          <a:off x="2615883" y="1728216"/>
          <a:ext cx="8862060" cy="5013960"/>
        </p:xfrm>
        <a:graphic>
          <a:graphicData uri="http://schemas.openxmlformats.org/drawingml/2006/table">
            <a:tbl>
              <a:tblPr/>
              <a:tblGrid>
                <a:gridCol w="269240"/>
                <a:gridCol w="8592820"/>
              </a:tblGrid>
              <a:tr h="2295144">
                <a:tc>
                  <a:txBody>
                    <a:bodyPr/>
                    <a:lstStyle/>
                    <a:p>
                      <a:pPr algn="r" fontAlgn="t"/>
                      <a:r>
                        <a:rPr lang="fr-FR" dirty="0">
                          <a:solidFill>
                            <a:srgbClr val="999999"/>
                          </a:solidFill>
                          <a:effectLst/>
                        </a:rPr>
                        <a:t>1 2 3 4 5 6 7 8 9 </a:t>
                      </a:r>
                    </a:p>
                  </a:txBody>
                  <a:tcPr marL="152400" marT="38100" marB="38100">
                    <a:lnL>
                      <a:noFill/>
                    </a:lnL>
                    <a:lnR w="22860" cap="flat" cmpd="sng" algn="ctr">
                      <a:solidFill>
                        <a:srgbClr val="6CE26C"/>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fr-FR" dirty="0">
                          <a:solidFill>
                            <a:srgbClr val="0000FF"/>
                          </a:solidFill>
                          <a:effectLst/>
                        </a:rPr>
                        <a:t>&lt;input</a:t>
                      </a:r>
                      <a:r>
                        <a:rPr lang="fr-FR" dirty="0">
                          <a:solidFill>
                            <a:srgbClr val="009900"/>
                          </a:solidFill>
                          <a:effectLst/>
                        </a:rPr>
                        <a:t> </a:t>
                      </a:r>
                      <a:r>
                        <a:rPr lang="fr-FR" dirty="0" err="1">
                          <a:solidFill>
                            <a:srgbClr val="FF0000"/>
                          </a:solidFill>
                          <a:effectLst/>
                        </a:rPr>
                        <a:t>list</a:t>
                      </a:r>
                      <a:r>
                        <a:rPr lang="fr-FR" dirty="0">
                          <a:solidFill>
                            <a:srgbClr val="009900"/>
                          </a:solidFill>
                          <a:effectLst/>
                        </a:rPr>
                        <a:t>=</a:t>
                      </a:r>
                      <a:r>
                        <a:rPr lang="fr-FR" b="1" dirty="0">
                          <a:solidFill>
                            <a:srgbClr val="7F00FF"/>
                          </a:solidFill>
                          <a:effectLst/>
                        </a:rPr>
                        <a:t>"navigateur"</a:t>
                      </a:r>
                      <a:r>
                        <a:rPr lang="fr-FR" dirty="0">
                          <a:solidFill>
                            <a:srgbClr val="009900"/>
                          </a:solidFill>
                          <a:effectLst/>
                        </a:rPr>
                        <a:t> </a:t>
                      </a:r>
                      <a:r>
                        <a:rPr lang="fr-FR" dirty="0">
                          <a:solidFill>
                            <a:srgbClr val="0000FF"/>
                          </a:solidFill>
                          <a:effectLst/>
                        </a:rPr>
                        <a:t>/&gt;</a:t>
                      </a:r>
                      <a:r>
                        <a:rPr lang="fr-FR" dirty="0">
                          <a:effectLst/>
                        </a:rPr>
                        <a:t> </a:t>
                      </a:r>
                      <a:endParaRPr lang="fr-FR" dirty="0" smtClean="0">
                        <a:effectLst/>
                      </a:endParaRPr>
                    </a:p>
                    <a:p>
                      <a:pPr fontAlgn="t"/>
                      <a:r>
                        <a:rPr lang="fr-FR" dirty="0" smtClean="0">
                          <a:solidFill>
                            <a:srgbClr val="0000FF"/>
                          </a:solidFill>
                          <a:effectLst/>
                        </a:rPr>
                        <a:t>&lt;</a:t>
                      </a:r>
                      <a:r>
                        <a:rPr lang="fr-FR" dirty="0" err="1">
                          <a:solidFill>
                            <a:srgbClr val="0000FF"/>
                          </a:solidFill>
                          <a:effectLst/>
                        </a:rPr>
                        <a:t>datalist</a:t>
                      </a:r>
                      <a:r>
                        <a:rPr lang="fr-FR" dirty="0">
                          <a:solidFill>
                            <a:srgbClr val="009900"/>
                          </a:solidFill>
                          <a:effectLst/>
                        </a:rPr>
                        <a:t> </a:t>
                      </a:r>
                      <a:r>
                        <a:rPr lang="fr-FR" dirty="0">
                          <a:solidFill>
                            <a:srgbClr val="FF0000"/>
                          </a:solidFill>
                          <a:effectLst/>
                        </a:rPr>
                        <a:t>id</a:t>
                      </a:r>
                      <a:r>
                        <a:rPr lang="fr-FR" dirty="0">
                          <a:solidFill>
                            <a:srgbClr val="009900"/>
                          </a:solidFill>
                          <a:effectLst/>
                        </a:rPr>
                        <a:t>=</a:t>
                      </a:r>
                      <a:r>
                        <a:rPr lang="fr-FR" b="1" dirty="0">
                          <a:solidFill>
                            <a:srgbClr val="7F00FF"/>
                          </a:solidFill>
                          <a:effectLst/>
                        </a:rPr>
                        <a:t>"navigateur</a:t>
                      </a:r>
                      <a:r>
                        <a:rPr lang="fr-FR" b="1" dirty="0" smtClean="0">
                          <a:solidFill>
                            <a:srgbClr val="7F00FF"/>
                          </a:solidFill>
                          <a:effectLst/>
                        </a:rPr>
                        <a:t>"</a:t>
                      </a:r>
                      <a:r>
                        <a:rPr lang="fr-FR" dirty="0" smtClean="0">
                          <a:solidFill>
                            <a:srgbClr val="0000FF"/>
                          </a:solidFill>
                          <a:effectLst/>
                        </a:rPr>
                        <a:t>&gt;</a:t>
                      </a:r>
                    </a:p>
                    <a:p>
                      <a:pPr fontAlgn="t"/>
                      <a:r>
                        <a:rPr lang="fr-FR" dirty="0" smtClean="0">
                          <a:effectLst/>
                        </a:rPr>
                        <a:t>        </a:t>
                      </a:r>
                      <a:r>
                        <a:rPr lang="fr-FR" dirty="0" smtClean="0">
                          <a:solidFill>
                            <a:srgbClr val="0000FF"/>
                          </a:solidFill>
                          <a:effectLst/>
                        </a:rPr>
                        <a:t>&lt;</a:t>
                      </a:r>
                      <a:r>
                        <a:rPr lang="fr-FR" dirty="0">
                          <a:solidFill>
                            <a:srgbClr val="0000FF"/>
                          </a:solidFill>
                          <a:effectLst/>
                        </a:rPr>
                        <a:t>option</a:t>
                      </a:r>
                      <a:r>
                        <a:rPr lang="fr-FR" dirty="0">
                          <a:solidFill>
                            <a:srgbClr val="009900"/>
                          </a:solidFill>
                          <a:effectLst/>
                        </a:rPr>
                        <a:t> </a:t>
                      </a:r>
                      <a:r>
                        <a:rPr lang="fr-FR" dirty="0">
                          <a:solidFill>
                            <a:srgbClr val="FF0000"/>
                          </a:solidFill>
                          <a:effectLst/>
                        </a:rPr>
                        <a:t>value</a:t>
                      </a:r>
                      <a:r>
                        <a:rPr lang="fr-FR" dirty="0">
                          <a:solidFill>
                            <a:srgbClr val="009900"/>
                          </a:solidFill>
                          <a:effectLst/>
                        </a:rPr>
                        <a:t>=</a:t>
                      </a:r>
                      <a:r>
                        <a:rPr lang="fr-FR" b="1" dirty="0">
                          <a:solidFill>
                            <a:srgbClr val="7F00FF"/>
                          </a:solidFill>
                          <a:effectLst/>
                        </a:rPr>
                        <a:t>"Internet Explorer"</a:t>
                      </a:r>
                      <a:r>
                        <a:rPr lang="fr-FR" dirty="0">
                          <a:solidFill>
                            <a:srgbClr val="0000FF"/>
                          </a:solidFill>
                          <a:effectLst/>
                        </a:rPr>
                        <a:t>&gt;</a:t>
                      </a:r>
                      <a:r>
                        <a:rPr lang="fr-FR" dirty="0">
                          <a:effectLst/>
                        </a:rPr>
                        <a:t> </a:t>
                      </a:r>
                      <a:endParaRPr lang="fr-FR" dirty="0" smtClean="0">
                        <a:effectLst/>
                      </a:endParaRPr>
                    </a:p>
                    <a:p>
                      <a:pPr fontAlgn="t"/>
                      <a:r>
                        <a:rPr lang="fr-FR" dirty="0" smtClean="0">
                          <a:solidFill>
                            <a:srgbClr val="0000FF"/>
                          </a:solidFill>
                          <a:effectLst/>
                        </a:rPr>
                        <a:t>        &lt;</a:t>
                      </a:r>
                      <a:r>
                        <a:rPr lang="fr-FR" dirty="0">
                          <a:solidFill>
                            <a:srgbClr val="0000FF"/>
                          </a:solidFill>
                          <a:effectLst/>
                        </a:rPr>
                        <a:t>option</a:t>
                      </a:r>
                      <a:r>
                        <a:rPr lang="fr-FR" dirty="0">
                          <a:solidFill>
                            <a:srgbClr val="009900"/>
                          </a:solidFill>
                          <a:effectLst/>
                        </a:rPr>
                        <a:t> </a:t>
                      </a:r>
                      <a:r>
                        <a:rPr lang="fr-FR" dirty="0">
                          <a:solidFill>
                            <a:srgbClr val="FF0000"/>
                          </a:solidFill>
                          <a:effectLst/>
                        </a:rPr>
                        <a:t>value</a:t>
                      </a:r>
                      <a:r>
                        <a:rPr lang="fr-FR" dirty="0">
                          <a:solidFill>
                            <a:srgbClr val="009900"/>
                          </a:solidFill>
                          <a:effectLst/>
                        </a:rPr>
                        <a:t>=</a:t>
                      </a:r>
                      <a:r>
                        <a:rPr lang="fr-FR" b="1" dirty="0">
                          <a:solidFill>
                            <a:srgbClr val="7F00FF"/>
                          </a:solidFill>
                          <a:effectLst/>
                        </a:rPr>
                        <a:t>"Firefox"</a:t>
                      </a:r>
                      <a:r>
                        <a:rPr lang="fr-FR" dirty="0">
                          <a:solidFill>
                            <a:srgbClr val="0000FF"/>
                          </a:solidFill>
                          <a:effectLst/>
                        </a:rPr>
                        <a:t>&gt;</a:t>
                      </a:r>
                      <a:r>
                        <a:rPr lang="fr-FR" dirty="0">
                          <a:effectLst/>
                        </a:rPr>
                        <a:t> </a:t>
                      </a:r>
                      <a:endParaRPr lang="fr-FR" dirty="0" smtClean="0">
                        <a:effectLst/>
                      </a:endParaRPr>
                    </a:p>
                    <a:p>
                      <a:pPr fontAlgn="t"/>
                      <a:r>
                        <a:rPr lang="fr-FR" dirty="0" smtClean="0">
                          <a:solidFill>
                            <a:srgbClr val="0000FF"/>
                          </a:solidFill>
                          <a:effectLst/>
                        </a:rPr>
                        <a:t>        &lt;</a:t>
                      </a:r>
                      <a:r>
                        <a:rPr lang="fr-FR" dirty="0">
                          <a:solidFill>
                            <a:srgbClr val="0000FF"/>
                          </a:solidFill>
                          <a:effectLst/>
                        </a:rPr>
                        <a:t>option</a:t>
                      </a:r>
                      <a:r>
                        <a:rPr lang="fr-FR" dirty="0">
                          <a:solidFill>
                            <a:srgbClr val="009900"/>
                          </a:solidFill>
                          <a:effectLst/>
                        </a:rPr>
                        <a:t> </a:t>
                      </a:r>
                      <a:r>
                        <a:rPr lang="fr-FR" dirty="0">
                          <a:solidFill>
                            <a:srgbClr val="FF0000"/>
                          </a:solidFill>
                          <a:effectLst/>
                        </a:rPr>
                        <a:t>value</a:t>
                      </a:r>
                      <a:r>
                        <a:rPr lang="fr-FR" dirty="0">
                          <a:solidFill>
                            <a:srgbClr val="009900"/>
                          </a:solidFill>
                          <a:effectLst/>
                        </a:rPr>
                        <a:t>=</a:t>
                      </a:r>
                      <a:r>
                        <a:rPr lang="fr-FR" b="1" dirty="0">
                          <a:solidFill>
                            <a:srgbClr val="7F00FF"/>
                          </a:solidFill>
                          <a:effectLst/>
                        </a:rPr>
                        <a:t>"Chrome</a:t>
                      </a:r>
                      <a:r>
                        <a:rPr lang="fr-FR" b="1" dirty="0" smtClean="0">
                          <a:solidFill>
                            <a:srgbClr val="7F00FF"/>
                          </a:solidFill>
                          <a:effectLst/>
                        </a:rPr>
                        <a:t>"</a:t>
                      </a:r>
                      <a:r>
                        <a:rPr lang="fr-FR" dirty="0" smtClean="0">
                          <a:solidFill>
                            <a:srgbClr val="0000FF"/>
                          </a:solidFill>
                          <a:effectLst/>
                        </a:rPr>
                        <a:t>&gt;</a:t>
                      </a:r>
                    </a:p>
                    <a:p>
                      <a:pPr fontAlgn="t"/>
                      <a:r>
                        <a:rPr lang="fr-FR" dirty="0" smtClean="0">
                          <a:effectLst/>
                        </a:rPr>
                        <a:t>        </a:t>
                      </a:r>
                      <a:r>
                        <a:rPr lang="fr-FR" dirty="0" smtClean="0">
                          <a:solidFill>
                            <a:srgbClr val="0000FF"/>
                          </a:solidFill>
                          <a:effectLst/>
                        </a:rPr>
                        <a:t>&lt;</a:t>
                      </a:r>
                      <a:r>
                        <a:rPr lang="fr-FR" dirty="0">
                          <a:solidFill>
                            <a:srgbClr val="0000FF"/>
                          </a:solidFill>
                          <a:effectLst/>
                        </a:rPr>
                        <a:t>option</a:t>
                      </a:r>
                      <a:r>
                        <a:rPr lang="fr-FR" dirty="0">
                          <a:solidFill>
                            <a:srgbClr val="009900"/>
                          </a:solidFill>
                          <a:effectLst/>
                        </a:rPr>
                        <a:t> </a:t>
                      </a:r>
                      <a:r>
                        <a:rPr lang="fr-FR" dirty="0">
                          <a:solidFill>
                            <a:srgbClr val="FF0000"/>
                          </a:solidFill>
                          <a:effectLst/>
                        </a:rPr>
                        <a:t>value</a:t>
                      </a:r>
                      <a:r>
                        <a:rPr lang="fr-FR" dirty="0">
                          <a:solidFill>
                            <a:srgbClr val="009900"/>
                          </a:solidFill>
                          <a:effectLst/>
                        </a:rPr>
                        <a:t>=</a:t>
                      </a:r>
                      <a:r>
                        <a:rPr lang="fr-FR" b="1" dirty="0">
                          <a:solidFill>
                            <a:srgbClr val="7F00FF"/>
                          </a:solidFill>
                          <a:effectLst/>
                        </a:rPr>
                        <a:t>"</a:t>
                      </a:r>
                      <a:r>
                        <a:rPr lang="fr-FR" b="1" dirty="0" err="1">
                          <a:solidFill>
                            <a:srgbClr val="7F00FF"/>
                          </a:solidFill>
                          <a:effectLst/>
                        </a:rPr>
                        <a:t>Opera</a:t>
                      </a:r>
                      <a:r>
                        <a:rPr lang="fr-FR" b="1" dirty="0" smtClean="0">
                          <a:solidFill>
                            <a:srgbClr val="7F00FF"/>
                          </a:solidFill>
                          <a:effectLst/>
                        </a:rPr>
                        <a:t>"</a:t>
                      </a:r>
                      <a:r>
                        <a:rPr lang="fr-FR" dirty="0" smtClean="0">
                          <a:solidFill>
                            <a:srgbClr val="0000FF"/>
                          </a:solidFill>
                          <a:effectLst/>
                        </a:rPr>
                        <a:t>&gt;</a:t>
                      </a:r>
                    </a:p>
                    <a:p>
                      <a:pPr fontAlgn="t"/>
                      <a:r>
                        <a:rPr lang="fr-FR" dirty="0" smtClean="0">
                          <a:effectLst/>
                        </a:rPr>
                        <a:t>        </a:t>
                      </a:r>
                      <a:r>
                        <a:rPr lang="fr-FR" dirty="0" smtClean="0">
                          <a:solidFill>
                            <a:srgbClr val="0000FF"/>
                          </a:solidFill>
                          <a:effectLst/>
                        </a:rPr>
                        <a:t>&lt;</a:t>
                      </a:r>
                      <a:r>
                        <a:rPr lang="fr-FR" dirty="0">
                          <a:solidFill>
                            <a:srgbClr val="0000FF"/>
                          </a:solidFill>
                          <a:effectLst/>
                        </a:rPr>
                        <a:t>option</a:t>
                      </a:r>
                      <a:r>
                        <a:rPr lang="fr-FR" dirty="0">
                          <a:solidFill>
                            <a:srgbClr val="009900"/>
                          </a:solidFill>
                          <a:effectLst/>
                        </a:rPr>
                        <a:t> </a:t>
                      </a:r>
                      <a:r>
                        <a:rPr lang="fr-FR" dirty="0">
                          <a:solidFill>
                            <a:srgbClr val="FF0000"/>
                          </a:solidFill>
                          <a:effectLst/>
                        </a:rPr>
                        <a:t>value</a:t>
                      </a:r>
                      <a:r>
                        <a:rPr lang="fr-FR" dirty="0">
                          <a:solidFill>
                            <a:srgbClr val="009900"/>
                          </a:solidFill>
                          <a:effectLst/>
                        </a:rPr>
                        <a:t>=</a:t>
                      </a:r>
                      <a:r>
                        <a:rPr lang="fr-FR" b="1" dirty="0">
                          <a:solidFill>
                            <a:srgbClr val="7F00FF"/>
                          </a:solidFill>
                          <a:effectLst/>
                        </a:rPr>
                        <a:t>"Safari</a:t>
                      </a:r>
                      <a:r>
                        <a:rPr lang="fr-FR" b="1" dirty="0" smtClean="0">
                          <a:solidFill>
                            <a:srgbClr val="7F00FF"/>
                          </a:solidFill>
                          <a:effectLst/>
                        </a:rPr>
                        <a:t>"</a:t>
                      </a:r>
                      <a:r>
                        <a:rPr lang="fr-FR" dirty="0" smtClean="0">
                          <a:solidFill>
                            <a:srgbClr val="0000FF"/>
                          </a:solidFill>
                          <a:effectLst/>
                        </a:rPr>
                        <a:t>&gt;</a:t>
                      </a:r>
                    </a:p>
                    <a:p>
                      <a:pPr fontAlgn="t"/>
                      <a:r>
                        <a:rPr lang="fr-FR" dirty="0" smtClean="0">
                          <a:effectLst/>
                        </a:rPr>
                        <a:t> </a:t>
                      </a:r>
                      <a:r>
                        <a:rPr lang="fr-FR" dirty="0">
                          <a:solidFill>
                            <a:srgbClr val="0000FF"/>
                          </a:solidFill>
                          <a:effectLst/>
                        </a:rPr>
                        <a:t>&lt;/</a:t>
                      </a:r>
                      <a:r>
                        <a:rPr lang="fr-FR" dirty="0" err="1">
                          <a:solidFill>
                            <a:srgbClr val="0000FF"/>
                          </a:solidFill>
                          <a:effectLst/>
                        </a:rPr>
                        <a:t>datalist</a:t>
                      </a:r>
                      <a:r>
                        <a:rPr lang="fr-FR" dirty="0">
                          <a:solidFill>
                            <a:srgbClr val="0000FF"/>
                          </a:solidFill>
                          <a:effectLst/>
                        </a:rPr>
                        <a:t>&gt;</a:t>
                      </a:r>
                      <a:endParaRPr lang="fr-FR" dirty="0">
                        <a:effectLst/>
                      </a:endParaRPr>
                    </a:p>
                  </a:txBody>
                  <a:tcPr marL="152400" marR="152400" marT="38100" marB="38100">
                    <a:lnL w="22860" cap="flat" cmpd="sng" algn="ctr">
                      <a:solidFill>
                        <a:srgbClr val="6CE26C"/>
                      </a:solidFill>
                      <a:prstDash val="solid"/>
                      <a:round/>
                      <a:headEnd type="none" w="med" len="med"/>
                      <a:tailEnd type="none" w="med" len="med"/>
                    </a:lnL>
                    <a:lnR w="7620" cap="flat" cmpd="sng" algn="ctr">
                      <a:solidFill>
                        <a:srgbClr val="DDDDDD"/>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10990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nouveaux éléments de </a:t>
            </a:r>
            <a:r>
              <a:rPr lang="fr-FR" b="1" dirty="0" smtClean="0"/>
              <a:t>formulaire (suite)</a:t>
            </a:r>
            <a:endParaRPr lang="fr-FR" dirty="0"/>
          </a:p>
        </p:txBody>
      </p:sp>
      <p:sp>
        <p:nvSpPr>
          <p:cNvPr id="3" name="Espace réservé du contenu 2"/>
          <p:cNvSpPr>
            <a:spLocks noGrp="1"/>
          </p:cNvSpPr>
          <p:nvPr>
            <p:ph idx="1"/>
          </p:nvPr>
        </p:nvSpPr>
        <p:spPr>
          <a:xfrm>
            <a:off x="2589212" y="2133600"/>
            <a:ext cx="8915400" cy="4450080"/>
          </a:xfrm>
        </p:spPr>
        <p:txBody>
          <a:bodyPr>
            <a:normAutofit/>
          </a:bodyPr>
          <a:lstStyle/>
          <a:p>
            <a:r>
              <a:rPr lang="fr-FR" b="1" dirty="0"/>
              <a:t>La balise &lt;</a:t>
            </a:r>
            <a:r>
              <a:rPr lang="fr-FR" b="1" dirty="0" err="1"/>
              <a:t>keygen</a:t>
            </a:r>
            <a:r>
              <a:rPr lang="fr-FR" b="1" dirty="0"/>
              <a:t>&gt; en </a:t>
            </a:r>
            <a:r>
              <a:rPr lang="fr-FR" b="1" dirty="0" smtClean="0"/>
              <a:t>HTML5</a:t>
            </a:r>
          </a:p>
          <a:p>
            <a:endParaRPr lang="fr-FR" b="1" dirty="0"/>
          </a:p>
          <a:p>
            <a:endParaRPr lang="fr-FR" b="1" dirty="0" smtClean="0"/>
          </a:p>
          <a:p>
            <a:endParaRPr lang="fr-FR" b="1" dirty="0"/>
          </a:p>
          <a:p>
            <a:endParaRPr lang="fr-FR" b="1" dirty="0" smtClean="0"/>
          </a:p>
          <a:p>
            <a:pPr>
              <a:buFont typeface="Arial" panose="020B0604020202020204" pitchFamily="34" charset="0"/>
              <a:buChar char="•"/>
            </a:pPr>
            <a:r>
              <a:rPr lang="fr-FR" dirty="0"/>
              <a:t>Le but de l’élément </a:t>
            </a:r>
            <a:r>
              <a:rPr lang="fr-FR" b="1" dirty="0"/>
              <a:t>&lt;</a:t>
            </a:r>
            <a:r>
              <a:rPr lang="fr-FR" b="1" dirty="0" err="1"/>
              <a:t>keygen</a:t>
            </a:r>
            <a:r>
              <a:rPr lang="fr-FR" b="1" dirty="0"/>
              <a:t>&gt;</a:t>
            </a:r>
            <a:r>
              <a:rPr lang="fr-FR" dirty="0"/>
              <a:t> est de fournir un moyen sécurisé pour authentifier les utilisateurs.</a:t>
            </a:r>
          </a:p>
          <a:p>
            <a:pPr>
              <a:buFont typeface="Arial" panose="020B0604020202020204" pitchFamily="34" charset="0"/>
              <a:buChar char="•"/>
            </a:pPr>
            <a:r>
              <a:rPr lang="fr-FR" dirty="0"/>
              <a:t>La balise </a:t>
            </a:r>
            <a:r>
              <a:rPr lang="fr-FR" b="1" dirty="0"/>
              <a:t>&lt;</a:t>
            </a:r>
            <a:r>
              <a:rPr lang="fr-FR" b="1" dirty="0" err="1"/>
              <a:t>keygen</a:t>
            </a:r>
            <a:r>
              <a:rPr lang="fr-FR" b="1" dirty="0"/>
              <a:t>&gt;</a:t>
            </a:r>
            <a:r>
              <a:rPr lang="fr-FR" dirty="0"/>
              <a:t> spécifie un champ générateur de clés dans un formulaire.</a:t>
            </a:r>
          </a:p>
          <a:p>
            <a:pPr>
              <a:buFont typeface="Arial" panose="020B0604020202020204" pitchFamily="34" charset="0"/>
              <a:buChar char="•"/>
            </a:pPr>
            <a:r>
              <a:rPr lang="fr-FR" dirty="0"/>
              <a:t>Lorsque le formulaire est soumis, deux clés sont générées, l’une publique et l’autre privée.</a:t>
            </a:r>
          </a:p>
          <a:p>
            <a:pPr marL="0" indent="0">
              <a:buNone/>
            </a:pPr>
            <a:endParaRPr lang="fr-FR" b="1" dirty="0"/>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454093440"/>
              </p:ext>
            </p:extLst>
          </p:nvPr>
        </p:nvGraphicFramePr>
        <p:xfrm>
          <a:off x="2615883" y="2523744"/>
          <a:ext cx="8862060" cy="2819400"/>
        </p:xfrm>
        <a:graphic>
          <a:graphicData uri="http://schemas.openxmlformats.org/drawingml/2006/table">
            <a:tbl>
              <a:tblPr/>
              <a:tblGrid>
                <a:gridCol w="269240"/>
                <a:gridCol w="8592820"/>
              </a:tblGrid>
              <a:tr h="1143000">
                <a:tc>
                  <a:txBody>
                    <a:bodyPr/>
                    <a:lstStyle/>
                    <a:p>
                      <a:pPr algn="r" fontAlgn="t"/>
                      <a:r>
                        <a:rPr lang="fr-FR">
                          <a:solidFill>
                            <a:srgbClr val="999999"/>
                          </a:solidFill>
                          <a:effectLst/>
                        </a:rPr>
                        <a:t>1 2 3 4 5 </a:t>
                      </a:r>
                    </a:p>
                  </a:txBody>
                  <a:tcPr marL="152400" marT="38100" marB="38100">
                    <a:lnL>
                      <a:noFill/>
                    </a:lnL>
                    <a:lnR w="22860" cap="flat" cmpd="sng" algn="ctr">
                      <a:solidFill>
                        <a:srgbClr val="6CE26C"/>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fr-FR" dirty="0">
                          <a:solidFill>
                            <a:srgbClr val="0000FF"/>
                          </a:solidFill>
                          <a:effectLst/>
                        </a:rPr>
                        <a:t>&lt;</a:t>
                      </a:r>
                      <a:r>
                        <a:rPr lang="fr-FR" dirty="0" err="1">
                          <a:solidFill>
                            <a:srgbClr val="0000FF"/>
                          </a:solidFill>
                          <a:effectLst/>
                        </a:rPr>
                        <a:t>form</a:t>
                      </a:r>
                      <a:r>
                        <a:rPr lang="fr-FR" dirty="0">
                          <a:solidFill>
                            <a:srgbClr val="009900"/>
                          </a:solidFill>
                          <a:effectLst/>
                        </a:rPr>
                        <a:t> </a:t>
                      </a:r>
                      <a:r>
                        <a:rPr lang="fr-FR" dirty="0">
                          <a:solidFill>
                            <a:srgbClr val="FF0000"/>
                          </a:solidFill>
                          <a:effectLst/>
                        </a:rPr>
                        <a:t>action</a:t>
                      </a:r>
                      <a:r>
                        <a:rPr lang="fr-FR" dirty="0">
                          <a:solidFill>
                            <a:srgbClr val="009900"/>
                          </a:solidFill>
                          <a:effectLst/>
                        </a:rPr>
                        <a:t>=</a:t>
                      </a:r>
                      <a:r>
                        <a:rPr lang="fr-FR" b="1" dirty="0">
                          <a:solidFill>
                            <a:srgbClr val="7F00FF"/>
                          </a:solidFill>
                          <a:effectLst/>
                        </a:rPr>
                        <a:t>"</a:t>
                      </a:r>
                      <a:r>
                        <a:rPr lang="fr-FR" b="1" dirty="0" err="1">
                          <a:solidFill>
                            <a:srgbClr val="7F00FF"/>
                          </a:solidFill>
                          <a:effectLst/>
                        </a:rPr>
                        <a:t>demo_keygen.php</a:t>
                      </a:r>
                      <a:r>
                        <a:rPr lang="fr-FR" b="1" dirty="0">
                          <a:solidFill>
                            <a:srgbClr val="7F00FF"/>
                          </a:solidFill>
                          <a:effectLst/>
                        </a:rPr>
                        <a:t>"</a:t>
                      </a:r>
                      <a:r>
                        <a:rPr lang="fr-FR" dirty="0">
                          <a:solidFill>
                            <a:srgbClr val="009900"/>
                          </a:solidFill>
                          <a:effectLst/>
                        </a:rPr>
                        <a:t> </a:t>
                      </a:r>
                      <a:r>
                        <a:rPr lang="fr-FR" dirty="0" err="1">
                          <a:solidFill>
                            <a:srgbClr val="FF0000"/>
                          </a:solidFill>
                          <a:effectLst/>
                        </a:rPr>
                        <a:t>method</a:t>
                      </a:r>
                      <a:r>
                        <a:rPr lang="fr-FR" dirty="0">
                          <a:solidFill>
                            <a:srgbClr val="009900"/>
                          </a:solidFill>
                          <a:effectLst/>
                        </a:rPr>
                        <a:t>=</a:t>
                      </a:r>
                      <a:r>
                        <a:rPr lang="fr-FR" b="1" dirty="0">
                          <a:solidFill>
                            <a:srgbClr val="7F00FF"/>
                          </a:solidFill>
                          <a:effectLst/>
                        </a:rPr>
                        <a:t>"</a:t>
                      </a:r>
                      <a:r>
                        <a:rPr lang="fr-FR" b="1" dirty="0" err="1">
                          <a:solidFill>
                            <a:srgbClr val="7F00FF"/>
                          </a:solidFill>
                          <a:effectLst/>
                        </a:rPr>
                        <a:t>get</a:t>
                      </a:r>
                      <a:r>
                        <a:rPr lang="fr-FR" b="1" dirty="0">
                          <a:solidFill>
                            <a:srgbClr val="7F00FF"/>
                          </a:solidFill>
                          <a:effectLst/>
                        </a:rPr>
                        <a:t>"</a:t>
                      </a:r>
                      <a:r>
                        <a:rPr lang="fr-FR" dirty="0">
                          <a:solidFill>
                            <a:srgbClr val="0000FF"/>
                          </a:solidFill>
                          <a:effectLst/>
                        </a:rPr>
                        <a:t>&gt;</a:t>
                      </a:r>
                      <a:r>
                        <a:rPr lang="fr-FR" dirty="0">
                          <a:effectLst/>
                        </a:rPr>
                        <a:t> </a:t>
                      </a:r>
                      <a:endParaRPr lang="fr-FR" dirty="0" smtClean="0">
                        <a:effectLst/>
                      </a:endParaRPr>
                    </a:p>
                    <a:p>
                      <a:pPr fontAlgn="t"/>
                      <a:r>
                        <a:rPr lang="fr-FR" dirty="0" smtClean="0">
                          <a:effectLst/>
                        </a:rPr>
                        <a:t>   </a:t>
                      </a:r>
                      <a:r>
                        <a:rPr lang="fr-FR" dirty="0" err="1" smtClean="0">
                          <a:effectLst/>
                        </a:rPr>
                        <a:t>Username</a:t>
                      </a:r>
                      <a:r>
                        <a:rPr lang="fr-FR" dirty="0">
                          <a:effectLst/>
                        </a:rPr>
                        <a:t>: </a:t>
                      </a:r>
                      <a:r>
                        <a:rPr lang="fr-FR" dirty="0">
                          <a:solidFill>
                            <a:srgbClr val="0000FF"/>
                          </a:solidFill>
                          <a:effectLst/>
                        </a:rPr>
                        <a:t>&lt;input</a:t>
                      </a:r>
                      <a:r>
                        <a:rPr lang="fr-FR" dirty="0">
                          <a:solidFill>
                            <a:srgbClr val="009900"/>
                          </a:solidFill>
                          <a:effectLst/>
                        </a:rPr>
                        <a:t> </a:t>
                      </a:r>
                      <a:r>
                        <a:rPr lang="fr-FR" dirty="0">
                          <a:solidFill>
                            <a:srgbClr val="FF0000"/>
                          </a:solidFill>
                          <a:effectLst/>
                        </a:rPr>
                        <a:t>type</a:t>
                      </a:r>
                      <a:r>
                        <a:rPr lang="fr-FR" dirty="0">
                          <a:solidFill>
                            <a:srgbClr val="009900"/>
                          </a:solidFill>
                          <a:effectLst/>
                        </a:rPr>
                        <a:t>=</a:t>
                      </a:r>
                      <a:r>
                        <a:rPr lang="fr-FR" b="1" dirty="0">
                          <a:solidFill>
                            <a:srgbClr val="7F00FF"/>
                          </a:solidFill>
                          <a:effectLst/>
                        </a:rPr>
                        <a:t>"</a:t>
                      </a:r>
                      <a:r>
                        <a:rPr lang="fr-FR" b="1" dirty="0" err="1">
                          <a:solidFill>
                            <a:srgbClr val="7F00FF"/>
                          </a:solidFill>
                          <a:effectLst/>
                        </a:rPr>
                        <a:t>text</a:t>
                      </a:r>
                      <a:r>
                        <a:rPr lang="fr-FR" b="1" dirty="0">
                          <a:solidFill>
                            <a:srgbClr val="7F00FF"/>
                          </a:solidFill>
                          <a:effectLst/>
                        </a:rPr>
                        <a:t>"</a:t>
                      </a:r>
                      <a:r>
                        <a:rPr lang="fr-FR" dirty="0">
                          <a:solidFill>
                            <a:srgbClr val="009900"/>
                          </a:solidFill>
                          <a:effectLst/>
                        </a:rPr>
                        <a:t> </a:t>
                      </a:r>
                      <a:r>
                        <a:rPr lang="fr-FR" dirty="0" err="1">
                          <a:solidFill>
                            <a:srgbClr val="FF0000"/>
                          </a:solidFill>
                          <a:effectLst/>
                        </a:rPr>
                        <a:t>name</a:t>
                      </a:r>
                      <a:r>
                        <a:rPr lang="fr-FR" dirty="0">
                          <a:solidFill>
                            <a:srgbClr val="009900"/>
                          </a:solidFill>
                          <a:effectLst/>
                        </a:rPr>
                        <a:t>=</a:t>
                      </a:r>
                      <a:r>
                        <a:rPr lang="fr-FR" b="1" dirty="0">
                          <a:solidFill>
                            <a:srgbClr val="7F00FF"/>
                          </a:solidFill>
                          <a:effectLst/>
                        </a:rPr>
                        <a:t>"</a:t>
                      </a:r>
                      <a:r>
                        <a:rPr lang="fr-FR" b="1" dirty="0" err="1">
                          <a:solidFill>
                            <a:srgbClr val="7F00FF"/>
                          </a:solidFill>
                          <a:effectLst/>
                        </a:rPr>
                        <a:t>nom_utilisateur</a:t>
                      </a:r>
                      <a:r>
                        <a:rPr lang="fr-FR" b="1" dirty="0">
                          <a:solidFill>
                            <a:srgbClr val="7F00FF"/>
                          </a:solidFill>
                          <a:effectLst/>
                        </a:rPr>
                        <a:t>"</a:t>
                      </a:r>
                      <a:r>
                        <a:rPr lang="fr-FR" dirty="0">
                          <a:solidFill>
                            <a:srgbClr val="009900"/>
                          </a:solidFill>
                          <a:effectLst/>
                        </a:rPr>
                        <a:t> </a:t>
                      </a:r>
                      <a:r>
                        <a:rPr lang="fr-FR" dirty="0">
                          <a:solidFill>
                            <a:srgbClr val="0000FF"/>
                          </a:solidFill>
                          <a:effectLst/>
                        </a:rPr>
                        <a:t>/&gt;</a:t>
                      </a:r>
                      <a:r>
                        <a:rPr lang="fr-FR" dirty="0">
                          <a:effectLst/>
                        </a:rPr>
                        <a:t> </a:t>
                      </a:r>
                      <a:endParaRPr lang="fr-FR" dirty="0" smtClean="0">
                        <a:effectLst/>
                      </a:endParaRPr>
                    </a:p>
                    <a:p>
                      <a:pPr fontAlgn="t"/>
                      <a:r>
                        <a:rPr lang="fr-FR" dirty="0" smtClean="0">
                          <a:effectLst/>
                        </a:rPr>
                        <a:t>   </a:t>
                      </a:r>
                      <a:r>
                        <a:rPr lang="fr-FR" dirty="0" err="1" smtClean="0">
                          <a:effectLst/>
                        </a:rPr>
                        <a:t>Encryption</a:t>
                      </a:r>
                      <a:r>
                        <a:rPr lang="fr-FR" dirty="0">
                          <a:effectLst/>
                        </a:rPr>
                        <a:t>: </a:t>
                      </a:r>
                      <a:r>
                        <a:rPr lang="fr-FR" dirty="0">
                          <a:solidFill>
                            <a:srgbClr val="0000FF"/>
                          </a:solidFill>
                          <a:effectLst/>
                        </a:rPr>
                        <a:t>&lt;</a:t>
                      </a:r>
                      <a:r>
                        <a:rPr lang="fr-FR" dirty="0" err="1">
                          <a:solidFill>
                            <a:srgbClr val="0000FF"/>
                          </a:solidFill>
                          <a:effectLst/>
                        </a:rPr>
                        <a:t>keygen</a:t>
                      </a:r>
                      <a:r>
                        <a:rPr lang="fr-FR" dirty="0">
                          <a:solidFill>
                            <a:srgbClr val="009900"/>
                          </a:solidFill>
                          <a:effectLst/>
                        </a:rPr>
                        <a:t> </a:t>
                      </a:r>
                      <a:r>
                        <a:rPr lang="fr-FR" dirty="0" err="1">
                          <a:solidFill>
                            <a:srgbClr val="FF0000"/>
                          </a:solidFill>
                          <a:effectLst/>
                        </a:rPr>
                        <a:t>name</a:t>
                      </a:r>
                      <a:r>
                        <a:rPr lang="fr-FR" dirty="0">
                          <a:solidFill>
                            <a:srgbClr val="009900"/>
                          </a:solidFill>
                          <a:effectLst/>
                        </a:rPr>
                        <a:t>=</a:t>
                      </a:r>
                      <a:r>
                        <a:rPr lang="fr-FR" b="1" dirty="0">
                          <a:solidFill>
                            <a:srgbClr val="7F00FF"/>
                          </a:solidFill>
                          <a:effectLst/>
                        </a:rPr>
                        <a:t>"</a:t>
                      </a:r>
                      <a:r>
                        <a:rPr lang="fr-FR" b="1" dirty="0" err="1">
                          <a:solidFill>
                            <a:srgbClr val="7F00FF"/>
                          </a:solidFill>
                          <a:effectLst/>
                        </a:rPr>
                        <a:t>security</a:t>
                      </a:r>
                      <a:r>
                        <a:rPr lang="fr-FR" b="1" dirty="0">
                          <a:solidFill>
                            <a:srgbClr val="7F00FF"/>
                          </a:solidFill>
                          <a:effectLst/>
                        </a:rPr>
                        <a:t>"</a:t>
                      </a:r>
                      <a:r>
                        <a:rPr lang="fr-FR" dirty="0">
                          <a:solidFill>
                            <a:srgbClr val="009900"/>
                          </a:solidFill>
                          <a:effectLst/>
                        </a:rPr>
                        <a:t> </a:t>
                      </a:r>
                      <a:r>
                        <a:rPr lang="fr-FR" dirty="0" smtClean="0">
                          <a:solidFill>
                            <a:srgbClr val="0000FF"/>
                          </a:solidFill>
                          <a:effectLst/>
                        </a:rPr>
                        <a:t>/&gt;</a:t>
                      </a:r>
                    </a:p>
                    <a:p>
                      <a:pPr fontAlgn="t"/>
                      <a:r>
                        <a:rPr lang="fr-FR" dirty="0" smtClean="0">
                          <a:effectLst/>
                        </a:rPr>
                        <a:t>   </a:t>
                      </a:r>
                      <a:r>
                        <a:rPr lang="fr-FR" dirty="0" smtClean="0">
                          <a:solidFill>
                            <a:srgbClr val="0000FF"/>
                          </a:solidFill>
                          <a:effectLst/>
                        </a:rPr>
                        <a:t>&lt;</a:t>
                      </a:r>
                      <a:r>
                        <a:rPr lang="fr-FR" dirty="0">
                          <a:solidFill>
                            <a:srgbClr val="0000FF"/>
                          </a:solidFill>
                          <a:effectLst/>
                        </a:rPr>
                        <a:t>input</a:t>
                      </a:r>
                      <a:r>
                        <a:rPr lang="fr-FR" dirty="0">
                          <a:solidFill>
                            <a:srgbClr val="009900"/>
                          </a:solidFill>
                          <a:effectLst/>
                        </a:rPr>
                        <a:t> </a:t>
                      </a:r>
                      <a:r>
                        <a:rPr lang="fr-FR" dirty="0">
                          <a:solidFill>
                            <a:srgbClr val="FF0000"/>
                          </a:solidFill>
                          <a:effectLst/>
                        </a:rPr>
                        <a:t>type</a:t>
                      </a:r>
                      <a:r>
                        <a:rPr lang="fr-FR" dirty="0">
                          <a:solidFill>
                            <a:srgbClr val="009900"/>
                          </a:solidFill>
                          <a:effectLst/>
                        </a:rPr>
                        <a:t>=</a:t>
                      </a:r>
                      <a:r>
                        <a:rPr lang="fr-FR" b="1" dirty="0">
                          <a:solidFill>
                            <a:srgbClr val="7F00FF"/>
                          </a:solidFill>
                          <a:effectLst/>
                        </a:rPr>
                        <a:t>"</a:t>
                      </a:r>
                      <a:r>
                        <a:rPr lang="fr-FR" b="1" dirty="0" err="1">
                          <a:solidFill>
                            <a:srgbClr val="7F00FF"/>
                          </a:solidFill>
                          <a:effectLst/>
                        </a:rPr>
                        <a:t>submit</a:t>
                      </a:r>
                      <a:r>
                        <a:rPr lang="fr-FR" b="1" dirty="0">
                          <a:solidFill>
                            <a:srgbClr val="7F00FF"/>
                          </a:solidFill>
                          <a:effectLst/>
                        </a:rPr>
                        <a:t>"</a:t>
                      </a:r>
                      <a:r>
                        <a:rPr lang="fr-FR" dirty="0">
                          <a:solidFill>
                            <a:srgbClr val="009900"/>
                          </a:solidFill>
                          <a:effectLst/>
                        </a:rPr>
                        <a:t> </a:t>
                      </a:r>
                      <a:r>
                        <a:rPr lang="fr-FR" dirty="0">
                          <a:solidFill>
                            <a:srgbClr val="0000FF"/>
                          </a:solidFill>
                          <a:effectLst/>
                        </a:rPr>
                        <a:t>/&gt;</a:t>
                      </a:r>
                      <a:r>
                        <a:rPr lang="fr-FR" dirty="0">
                          <a:effectLst/>
                        </a:rPr>
                        <a:t> </a:t>
                      </a:r>
                      <a:endParaRPr lang="fr-FR" dirty="0" smtClean="0">
                        <a:effectLst/>
                      </a:endParaRPr>
                    </a:p>
                    <a:p>
                      <a:pPr fontAlgn="t"/>
                      <a:r>
                        <a:rPr lang="fr-FR" dirty="0" smtClean="0">
                          <a:solidFill>
                            <a:srgbClr val="0000FF"/>
                          </a:solidFill>
                          <a:effectLst/>
                        </a:rPr>
                        <a:t>&lt;/</a:t>
                      </a:r>
                      <a:r>
                        <a:rPr lang="fr-FR" dirty="0" err="1">
                          <a:solidFill>
                            <a:srgbClr val="0000FF"/>
                          </a:solidFill>
                          <a:effectLst/>
                        </a:rPr>
                        <a:t>form</a:t>
                      </a:r>
                      <a:r>
                        <a:rPr lang="fr-FR" dirty="0">
                          <a:solidFill>
                            <a:srgbClr val="0000FF"/>
                          </a:solidFill>
                          <a:effectLst/>
                        </a:rPr>
                        <a:t>&gt;</a:t>
                      </a:r>
                      <a:endParaRPr lang="fr-FR" dirty="0">
                        <a:effectLst/>
                      </a:endParaRPr>
                    </a:p>
                  </a:txBody>
                  <a:tcPr marL="152400" marR="152400" marT="38100" marB="38100">
                    <a:lnL w="22860" cap="flat" cmpd="sng" algn="ctr">
                      <a:solidFill>
                        <a:srgbClr val="6CE26C"/>
                      </a:solidFill>
                      <a:prstDash val="solid"/>
                      <a:round/>
                      <a:headEnd type="none" w="med" len="med"/>
                      <a:tailEnd type="none" w="med" len="med"/>
                    </a:lnL>
                    <a:lnR w="7620" cap="flat" cmpd="sng" algn="ctr">
                      <a:solidFill>
                        <a:srgbClr val="DDDDDD"/>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0969435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nouveaux éléments de formulaire (suite)</a:t>
            </a:r>
            <a:endParaRPr lang="fr-FR" dirty="0"/>
          </a:p>
        </p:txBody>
      </p:sp>
      <p:sp>
        <p:nvSpPr>
          <p:cNvPr id="3" name="Espace réservé du contenu 2"/>
          <p:cNvSpPr>
            <a:spLocks noGrp="1"/>
          </p:cNvSpPr>
          <p:nvPr>
            <p:ph idx="1"/>
          </p:nvPr>
        </p:nvSpPr>
        <p:spPr/>
        <p:txBody>
          <a:bodyPr/>
          <a:lstStyle/>
          <a:p>
            <a:r>
              <a:rPr lang="fr-FR" b="1" dirty="0"/>
              <a:t>La balise &lt;output&gt; en </a:t>
            </a:r>
            <a:r>
              <a:rPr lang="fr-FR" b="1" dirty="0" smtClean="0"/>
              <a:t>HTML5</a:t>
            </a:r>
          </a:p>
          <a:p>
            <a:endParaRPr lang="fr-FR" b="1" dirty="0"/>
          </a:p>
          <a:p>
            <a:endParaRPr lang="fr-FR" b="1" dirty="0" smtClean="0"/>
          </a:p>
          <a:p>
            <a:endParaRPr lang="fr-FR" b="1" dirty="0"/>
          </a:p>
          <a:p>
            <a:endParaRPr lang="fr-FR" b="1" dirty="0" smtClean="0"/>
          </a:p>
          <a:p>
            <a:pPr>
              <a:buFont typeface="Arial" panose="020B0604020202020204" pitchFamily="34" charset="0"/>
              <a:buChar char="•"/>
            </a:pPr>
            <a:r>
              <a:rPr lang="fr-FR" dirty="0"/>
              <a:t>L’élément </a:t>
            </a:r>
            <a:r>
              <a:rPr lang="fr-FR" b="1" dirty="0"/>
              <a:t>&lt;output&gt;</a:t>
            </a:r>
            <a:r>
              <a:rPr lang="fr-FR" dirty="0"/>
              <a:t> représente le résultat d’un calcul (réalisé par un script par exemple).</a:t>
            </a:r>
            <a:endParaRPr lang="fr-FR" b="1" dirty="0"/>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776457246"/>
              </p:ext>
            </p:extLst>
          </p:nvPr>
        </p:nvGraphicFramePr>
        <p:xfrm>
          <a:off x="2615883" y="2532888"/>
          <a:ext cx="8862060" cy="2819400"/>
        </p:xfrm>
        <a:graphic>
          <a:graphicData uri="http://schemas.openxmlformats.org/drawingml/2006/table">
            <a:tbl>
              <a:tblPr/>
              <a:tblGrid>
                <a:gridCol w="269240"/>
                <a:gridCol w="8592820"/>
              </a:tblGrid>
              <a:tr h="1453896">
                <a:tc>
                  <a:txBody>
                    <a:bodyPr/>
                    <a:lstStyle/>
                    <a:p>
                      <a:pPr algn="r" fontAlgn="t"/>
                      <a:r>
                        <a:rPr lang="fr-FR">
                          <a:solidFill>
                            <a:srgbClr val="999999"/>
                          </a:solidFill>
                          <a:effectLst/>
                        </a:rPr>
                        <a:t>1 2 3 4 5 </a:t>
                      </a:r>
                    </a:p>
                  </a:txBody>
                  <a:tcPr marL="152400" marT="38100" marB="38100">
                    <a:lnL>
                      <a:noFill/>
                    </a:lnL>
                    <a:lnR w="22860" cap="flat" cmpd="sng" algn="ctr">
                      <a:solidFill>
                        <a:srgbClr val="6CE26C"/>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fr-FR" dirty="0">
                          <a:solidFill>
                            <a:srgbClr val="0000FF"/>
                          </a:solidFill>
                          <a:effectLst/>
                        </a:rPr>
                        <a:t>&lt;</a:t>
                      </a:r>
                      <a:r>
                        <a:rPr lang="fr-FR" dirty="0" err="1">
                          <a:solidFill>
                            <a:srgbClr val="0000FF"/>
                          </a:solidFill>
                          <a:effectLst/>
                        </a:rPr>
                        <a:t>form</a:t>
                      </a:r>
                      <a:r>
                        <a:rPr lang="fr-FR" dirty="0">
                          <a:solidFill>
                            <a:srgbClr val="009900"/>
                          </a:solidFill>
                          <a:effectLst/>
                        </a:rPr>
                        <a:t> </a:t>
                      </a:r>
                      <a:r>
                        <a:rPr lang="fr-FR" dirty="0" err="1">
                          <a:solidFill>
                            <a:srgbClr val="FF0000"/>
                          </a:solidFill>
                          <a:effectLst/>
                        </a:rPr>
                        <a:t>oninput</a:t>
                      </a:r>
                      <a:r>
                        <a:rPr lang="fr-FR" dirty="0">
                          <a:solidFill>
                            <a:srgbClr val="009900"/>
                          </a:solidFill>
                          <a:effectLst/>
                        </a:rPr>
                        <a:t>=</a:t>
                      </a:r>
                      <a:r>
                        <a:rPr lang="fr-FR" b="1" dirty="0">
                          <a:solidFill>
                            <a:srgbClr val="7F00FF"/>
                          </a:solidFill>
                          <a:effectLst/>
                        </a:rPr>
                        <a:t>"</a:t>
                      </a:r>
                      <a:r>
                        <a:rPr lang="fr-FR" b="1" dirty="0" err="1">
                          <a:solidFill>
                            <a:srgbClr val="7F00FF"/>
                          </a:solidFill>
                          <a:effectLst/>
                        </a:rPr>
                        <a:t>x.value</a:t>
                      </a:r>
                      <a:r>
                        <a:rPr lang="fr-FR" b="1" dirty="0">
                          <a:solidFill>
                            <a:srgbClr val="7F00FF"/>
                          </a:solidFill>
                          <a:effectLst/>
                        </a:rPr>
                        <a:t>=</a:t>
                      </a:r>
                      <a:r>
                        <a:rPr lang="fr-FR" b="1" dirty="0" err="1">
                          <a:solidFill>
                            <a:srgbClr val="7F00FF"/>
                          </a:solidFill>
                          <a:effectLst/>
                        </a:rPr>
                        <a:t>parseInt</a:t>
                      </a:r>
                      <a:r>
                        <a:rPr lang="fr-FR" b="1" dirty="0">
                          <a:solidFill>
                            <a:srgbClr val="7F00FF"/>
                          </a:solidFill>
                          <a:effectLst/>
                        </a:rPr>
                        <a:t>(</a:t>
                      </a:r>
                      <a:r>
                        <a:rPr lang="fr-FR" b="1" dirty="0" err="1">
                          <a:solidFill>
                            <a:srgbClr val="7F00FF"/>
                          </a:solidFill>
                          <a:effectLst/>
                        </a:rPr>
                        <a:t>a.value</a:t>
                      </a:r>
                      <a:r>
                        <a:rPr lang="fr-FR" b="1" dirty="0">
                          <a:solidFill>
                            <a:srgbClr val="7F00FF"/>
                          </a:solidFill>
                          <a:effectLst/>
                        </a:rPr>
                        <a:t>)+</a:t>
                      </a:r>
                      <a:r>
                        <a:rPr lang="fr-FR" b="1" dirty="0" err="1">
                          <a:solidFill>
                            <a:srgbClr val="7F00FF"/>
                          </a:solidFill>
                          <a:effectLst/>
                        </a:rPr>
                        <a:t>parseInt</a:t>
                      </a:r>
                      <a:r>
                        <a:rPr lang="fr-FR" b="1" dirty="0">
                          <a:solidFill>
                            <a:srgbClr val="7F00FF"/>
                          </a:solidFill>
                          <a:effectLst/>
                        </a:rPr>
                        <a:t>(</a:t>
                      </a:r>
                      <a:r>
                        <a:rPr lang="fr-FR" b="1" dirty="0" err="1">
                          <a:solidFill>
                            <a:srgbClr val="7F00FF"/>
                          </a:solidFill>
                          <a:effectLst/>
                        </a:rPr>
                        <a:t>b.value</a:t>
                      </a:r>
                      <a:r>
                        <a:rPr lang="fr-FR" b="1" dirty="0">
                          <a:solidFill>
                            <a:srgbClr val="7F00FF"/>
                          </a:solidFill>
                          <a:effectLst/>
                        </a:rPr>
                        <a:t>)"</a:t>
                      </a:r>
                      <a:r>
                        <a:rPr lang="fr-FR" dirty="0">
                          <a:solidFill>
                            <a:srgbClr val="0000FF"/>
                          </a:solidFill>
                          <a:effectLst/>
                        </a:rPr>
                        <a:t>&gt;</a:t>
                      </a:r>
                      <a:r>
                        <a:rPr lang="fr-FR" dirty="0">
                          <a:effectLst/>
                        </a:rPr>
                        <a:t>0 </a:t>
                      </a:r>
                      <a:endParaRPr lang="fr-FR" dirty="0" smtClean="0">
                        <a:effectLst/>
                      </a:endParaRPr>
                    </a:p>
                    <a:p>
                      <a:pPr fontAlgn="t"/>
                      <a:r>
                        <a:rPr lang="fr-FR" dirty="0" smtClean="0">
                          <a:solidFill>
                            <a:srgbClr val="0000FF"/>
                          </a:solidFill>
                          <a:effectLst/>
                        </a:rPr>
                        <a:t>   &lt;</a:t>
                      </a:r>
                      <a:r>
                        <a:rPr lang="fr-FR" dirty="0">
                          <a:solidFill>
                            <a:srgbClr val="0000FF"/>
                          </a:solidFill>
                          <a:effectLst/>
                        </a:rPr>
                        <a:t>input</a:t>
                      </a:r>
                      <a:r>
                        <a:rPr lang="fr-FR" dirty="0">
                          <a:solidFill>
                            <a:srgbClr val="009900"/>
                          </a:solidFill>
                          <a:effectLst/>
                        </a:rPr>
                        <a:t> </a:t>
                      </a:r>
                      <a:r>
                        <a:rPr lang="fr-FR" dirty="0">
                          <a:solidFill>
                            <a:srgbClr val="FF0000"/>
                          </a:solidFill>
                          <a:effectLst/>
                        </a:rPr>
                        <a:t>type</a:t>
                      </a:r>
                      <a:r>
                        <a:rPr lang="fr-FR" dirty="0">
                          <a:solidFill>
                            <a:srgbClr val="009900"/>
                          </a:solidFill>
                          <a:effectLst/>
                        </a:rPr>
                        <a:t>=</a:t>
                      </a:r>
                      <a:r>
                        <a:rPr lang="fr-FR" b="1" dirty="0">
                          <a:solidFill>
                            <a:srgbClr val="7F00FF"/>
                          </a:solidFill>
                          <a:effectLst/>
                        </a:rPr>
                        <a:t>"range"</a:t>
                      </a:r>
                      <a:r>
                        <a:rPr lang="fr-FR" dirty="0">
                          <a:solidFill>
                            <a:srgbClr val="009900"/>
                          </a:solidFill>
                          <a:effectLst/>
                        </a:rPr>
                        <a:t> </a:t>
                      </a:r>
                      <a:r>
                        <a:rPr lang="fr-FR" dirty="0" err="1">
                          <a:solidFill>
                            <a:srgbClr val="FF0000"/>
                          </a:solidFill>
                          <a:effectLst/>
                        </a:rPr>
                        <a:t>name</a:t>
                      </a:r>
                      <a:r>
                        <a:rPr lang="fr-FR" dirty="0">
                          <a:solidFill>
                            <a:srgbClr val="009900"/>
                          </a:solidFill>
                          <a:effectLst/>
                        </a:rPr>
                        <a:t>=</a:t>
                      </a:r>
                      <a:r>
                        <a:rPr lang="fr-FR" b="1" dirty="0">
                          <a:solidFill>
                            <a:srgbClr val="7F00FF"/>
                          </a:solidFill>
                          <a:effectLst/>
                        </a:rPr>
                        <a:t>"a"</a:t>
                      </a:r>
                      <a:r>
                        <a:rPr lang="fr-FR" dirty="0">
                          <a:solidFill>
                            <a:srgbClr val="009900"/>
                          </a:solidFill>
                          <a:effectLst/>
                        </a:rPr>
                        <a:t> </a:t>
                      </a:r>
                      <a:r>
                        <a:rPr lang="fr-FR" dirty="0">
                          <a:solidFill>
                            <a:srgbClr val="FF0000"/>
                          </a:solidFill>
                          <a:effectLst/>
                        </a:rPr>
                        <a:t>value</a:t>
                      </a:r>
                      <a:r>
                        <a:rPr lang="fr-FR" dirty="0">
                          <a:solidFill>
                            <a:srgbClr val="009900"/>
                          </a:solidFill>
                          <a:effectLst/>
                        </a:rPr>
                        <a:t>=</a:t>
                      </a:r>
                      <a:r>
                        <a:rPr lang="fr-FR" b="1" dirty="0">
                          <a:solidFill>
                            <a:srgbClr val="7F00FF"/>
                          </a:solidFill>
                          <a:effectLst/>
                        </a:rPr>
                        <a:t>"50"</a:t>
                      </a:r>
                      <a:r>
                        <a:rPr lang="fr-FR" dirty="0">
                          <a:solidFill>
                            <a:srgbClr val="009900"/>
                          </a:solidFill>
                          <a:effectLst/>
                        </a:rPr>
                        <a:t> </a:t>
                      </a:r>
                      <a:r>
                        <a:rPr lang="fr-FR" dirty="0">
                          <a:solidFill>
                            <a:srgbClr val="0000FF"/>
                          </a:solidFill>
                          <a:effectLst/>
                        </a:rPr>
                        <a:t>/&gt;</a:t>
                      </a:r>
                      <a:r>
                        <a:rPr lang="fr-FR" dirty="0">
                          <a:effectLst/>
                        </a:rPr>
                        <a:t>100 </a:t>
                      </a:r>
                      <a:endParaRPr lang="fr-FR" dirty="0" smtClean="0">
                        <a:effectLst/>
                      </a:endParaRPr>
                    </a:p>
                    <a:p>
                      <a:pPr fontAlgn="t"/>
                      <a:r>
                        <a:rPr lang="fr-FR" dirty="0" smtClean="0">
                          <a:effectLst/>
                        </a:rPr>
                        <a:t>   +</a:t>
                      </a:r>
                      <a:r>
                        <a:rPr lang="fr-FR" dirty="0" smtClean="0">
                          <a:solidFill>
                            <a:srgbClr val="0000FF"/>
                          </a:solidFill>
                          <a:effectLst/>
                        </a:rPr>
                        <a:t>&lt;</a:t>
                      </a:r>
                      <a:r>
                        <a:rPr lang="fr-FR" dirty="0">
                          <a:solidFill>
                            <a:srgbClr val="0000FF"/>
                          </a:solidFill>
                          <a:effectLst/>
                        </a:rPr>
                        <a:t>input</a:t>
                      </a:r>
                      <a:r>
                        <a:rPr lang="fr-FR" dirty="0">
                          <a:solidFill>
                            <a:srgbClr val="009900"/>
                          </a:solidFill>
                          <a:effectLst/>
                        </a:rPr>
                        <a:t> </a:t>
                      </a:r>
                      <a:r>
                        <a:rPr lang="fr-FR" dirty="0">
                          <a:solidFill>
                            <a:srgbClr val="FF0000"/>
                          </a:solidFill>
                          <a:effectLst/>
                        </a:rPr>
                        <a:t>type</a:t>
                      </a:r>
                      <a:r>
                        <a:rPr lang="fr-FR" dirty="0">
                          <a:solidFill>
                            <a:srgbClr val="009900"/>
                          </a:solidFill>
                          <a:effectLst/>
                        </a:rPr>
                        <a:t>=</a:t>
                      </a:r>
                      <a:r>
                        <a:rPr lang="fr-FR" b="1" dirty="0">
                          <a:solidFill>
                            <a:srgbClr val="7F00FF"/>
                          </a:solidFill>
                          <a:effectLst/>
                        </a:rPr>
                        <a:t>"</a:t>
                      </a:r>
                      <a:r>
                        <a:rPr lang="fr-FR" b="1" dirty="0" err="1">
                          <a:solidFill>
                            <a:srgbClr val="7F00FF"/>
                          </a:solidFill>
                          <a:effectLst/>
                        </a:rPr>
                        <a:t>number</a:t>
                      </a:r>
                      <a:r>
                        <a:rPr lang="fr-FR" b="1" dirty="0">
                          <a:solidFill>
                            <a:srgbClr val="7F00FF"/>
                          </a:solidFill>
                          <a:effectLst/>
                        </a:rPr>
                        <a:t>"</a:t>
                      </a:r>
                      <a:r>
                        <a:rPr lang="fr-FR" dirty="0">
                          <a:solidFill>
                            <a:srgbClr val="009900"/>
                          </a:solidFill>
                          <a:effectLst/>
                        </a:rPr>
                        <a:t> </a:t>
                      </a:r>
                      <a:r>
                        <a:rPr lang="fr-FR" dirty="0" err="1">
                          <a:solidFill>
                            <a:srgbClr val="FF0000"/>
                          </a:solidFill>
                          <a:effectLst/>
                        </a:rPr>
                        <a:t>name</a:t>
                      </a:r>
                      <a:r>
                        <a:rPr lang="fr-FR" dirty="0">
                          <a:solidFill>
                            <a:srgbClr val="009900"/>
                          </a:solidFill>
                          <a:effectLst/>
                        </a:rPr>
                        <a:t>=</a:t>
                      </a:r>
                      <a:r>
                        <a:rPr lang="fr-FR" b="1" dirty="0">
                          <a:solidFill>
                            <a:srgbClr val="7F00FF"/>
                          </a:solidFill>
                          <a:effectLst/>
                        </a:rPr>
                        <a:t>"b"</a:t>
                      </a:r>
                      <a:r>
                        <a:rPr lang="fr-FR" dirty="0">
                          <a:solidFill>
                            <a:srgbClr val="009900"/>
                          </a:solidFill>
                          <a:effectLst/>
                        </a:rPr>
                        <a:t> </a:t>
                      </a:r>
                      <a:r>
                        <a:rPr lang="fr-FR" dirty="0">
                          <a:solidFill>
                            <a:srgbClr val="FF0000"/>
                          </a:solidFill>
                          <a:effectLst/>
                        </a:rPr>
                        <a:t>value</a:t>
                      </a:r>
                      <a:r>
                        <a:rPr lang="fr-FR" dirty="0">
                          <a:solidFill>
                            <a:srgbClr val="009900"/>
                          </a:solidFill>
                          <a:effectLst/>
                        </a:rPr>
                        <a:t>=</a:t>
                      </a:r>
                      <a:r>
                        <a:rPr lang="fr-FR" b="1" dirty="0">
                          <a:solidFill>
                            <a:srgbClr val="7F00FF"/>
                          </a:solidFill>
                          <a:effectLst/>
                        </a:rPr>
                        <a:t>"50"</a:t>
                      </a:r>
                      <a:r>
                        <a:rPr lang="fr-FR" dirty="0">
                          <a:solidFill>
                            <a:srgbClr val="009900"/>
                          </a:solidFill>
                          <a:effectLst/>
                        </a:rPr>
                        <a:t> </a:t>
                      </a:r>
                      <a:r>
                        <a:rPr lang="fr-FR" dirty="0">
                          <a:solidFill>
                            <a:srgbClr val="0000FF"/>
                          </a:solidFill>
                          <a:effectLst/>
                        </a:rPr>
                        <a:t>/&gt;</a:t>
                      </a:r>
                      <a:r>
                        <a:rPr lang="fr-FR" dirty="0">
                          <a:effectLst/>
                        </a:rPr>
                        <a:t> </a:t>
                      </a:r>
                      <a:endParaRPr lang="fr-FR" dirty="0" smtClean="0">
                        <a:effectLst/>
                      </a:endParaRPr>
                    </a:p>
                    <a:p>
                      <a:pPr fontAlgn="t"/>
                      <a:r>
                        <a:rPr lang="fr-FR" dirty="0" smtClean="0">
                          <a:effectLst/>
                        </a:rPr>
                        <a:t>   =</a:t>
                      </a:r>
                      <a:r>
                        <a:rPr lang="fr-FR" dirty="0" smtClean="0">
                          <a:solidFill>
                            <a:srgbClr val="0000FF"/>
                          </a:solidFill>
                          <a:effectLst/>
                        </a:rPr>
                        <a:t>&lt;</a:t>
                      </a:r>
                      <a:r>
                        <a:rPr lang="fr-FR" dirty="0">
                          <a:solidFill>
                            <a:srgbClr val="0000FF"/>
                          </a:solidFill>
                          <a:effectLst/>
                        </a:rPr>
                        <a:t>output</a:t>
                      </a:r>
                      <a:r>
                        <a:rPr lang="fr-FR" dirty="0">
                          <a:solidFill>
                            <a:srgbClr val="009900"/>
                          </a:solidFill>
                          <a:effectLst/>
                        </a:rPr>
                        <a:t> </a:t>
                      </a:r>
                      <a:r>
                        <a:rPr lang="fr-FR" dirty="0" err="1">
                          <a:solidFill>
                            <a:srgbClr val="FF0000"/>
                          </a:solidFill>
                          <a:effectLst/>
                        </a:rPr>
                        <a:t>name</a:t>
                      </a:r>
                      <a:r>
                        <a:rPr lang="fr-FR" dirty="0">
                          <a:solidFill>
                            <a:srgbClr val="009900"/>
                          </a:solidFill>
                          <a:effectLst/>
                        </a:rPr>
                        <a:t>=</a:t>
                      </a:r>
                      <a:r>
                        <a:rPr lang="fr-FR" b="1" dirty="0">
                          <a:solidFill>
                            <a:srgbClr val="7F00FF"/>
                          </a:solidFill>
                          <a:effectLst/>
                        </a:rPr>
                        <a:t>"x"</a:t>
                      </a:r>
                      <a:r>
                        <a:rPr lang="fr-FR" dirty="0">
                          <a:solidFill>
                            <a:srgbClr val="009900"/>
                          </a:solidFill>
                          <a:effectLst/>
                        </a:rPr>
                        <a:t> </a:t>
                      </a:r>
                      <a:r>
                        <a:rPr lang="fr-FR" dirty="0">
                          <a:solidFill>
                            <a:srgbClr val="FF0000"/>
                          </a:solidFill>
                          <a:effectLst/>
                        </a:rPr>
                        <a:t>for</a:t>
                      </a:r>
                      <a:r>
                        <a:rPr lang="fr-FR" dirty="0">
                          <a:solidFill>
                            <a:srgbClr val="009900"/>
                          </a:solidFill>
                          <a:effectLst/>
                        </a:rPr>
                        <a:t>=</a:t>
                      </a:r>
                      <a:r>
                        <a:rPr lang="fr-FR" b="1" dirty="0">
                          <a:solidFill>
                            <a:srgbClr val="7F00FF"/>
                          </a:solidFill>
                          <a:effectLst/>
                        </a:rPr>
                        <a:t>"a b"</a:t>
                      </a:r>
                      <a:r>
                        <a:rPr lang="fr-FR" dirty="0">
                          <a:solidFill>
                            <a:srgbClr val="0000FF"/>
                          </a:solidFill>
                          <a:effectLst/>
                        </a:rPr>
                        <a:t>&gt;&lt;/output</a:t>
                      </a:r>
                      <a:r>
                        <a:rPr lang="fr-FR" dirty="0" smtClean="0">
                          <a:solidFill>
                            <a:srgbClr val="0000FF"/>
                          </a:solidFill>
                          <a:effectLst/>
                        </a:rPr>
                        <a:t>&gt;</a:t>
                      </a:r>
                    </a:p>
                    <a:p>
                      <a:pPr fontAlgn="t"/>
                      <a:r>
                        <a:rPr lang="fr-FR" dirty="0" smtClean="0">
                          <a:effectLst/>
                        </a:rPr>
                        <a:t> </a:t>
                      </a:r>
                      <a:r>
                        <a:rPr lang="fr-FR" dirty="0">
                          <a:solidFill>
                            <a:srgbClr val="0000FF"/>
                          </a:solidFill>
                          <a:effectLst/>
                        </a:rPr>
                        <a:t>&lt;/</a:t>
                      </a:r>
                      <a:r>
                        <a:rPr lang="fr-FR" dirty="0" err="1">
                          <a:solidFill>
                            <a:srgbClr val="0000FF"/>
                          </a:solidFill>
                          <a:effectLst/>
                        </a:rPr>
                        <a:t>form</a:t>
                      </a:r>
                      <a:r>
                        <a:rPr lang="fr-FR" dirty="0">
                          <a:solidFill>
                            <a:srgbClr val="0000FF"/>
                          </a:solidFill>
                          <a:effectLst/>
                        </a:rPr>
                        <a:t>&gt;</a:t>
                      </a:r>
                      <a:endParaRPr lang="fr-FR" dirty="0">
                        <a:effectLst/>
                      </a:endParaRPr>
                    </a:p>
                  </a:txBody>
                  <a:tcPr marL="152400" marR="152400" marT="38100" marB="38100">
                    <a:lnL w="22860" cap="flat" cmpd="sng" algn="ctr">
                      <a:solidFill>
                        <a:srgbClr val="6CE26C"/>
                      </a:solidFill>
                      <a:prstDash val="solid"/>
                      <a:round/>
                      <a:headEnd type="none" w="med" len="med"/>
                      <a:tailEnd type="none" w="med" len="med"/>
                    </a:lnL>
                    <a:lnR w="7620" cap="flat" cmpd="sng" algn="ctr">
                      <a:solidFill>
                        <a:srgbClr val="DDDDDD"/>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332679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R</a:t>
            </a:r>
            <a:r>
              <a:rPr lang="fr-FR" b="1" dirty="0" smtClean="0"/>
              <a:t>ôles </a:t>
            </a:r>
            <a:r>
              <a:rPr lang="fr-FR" b="1" dirty="0"/>
              <a:t>de HTML et CSS</a:t>
            </a:r>
            <a:br>
              <a:rPr lang="fr-FR" b="1" dirty="0"/>
            </a:br>
            <a:endParaRPr lang="fr-FR" dirty="0"/>
          </a:p>
        </p:txBody>
      </p:sp>
      <p:sp>
        <p:nvSpPr>
          <p:cNvPr id="3" name="Espace réservé du contenu 2"/>
          <p:cNvSpPr>
            <a:spLocks noGrp="1"/>
          </p:cNvSpPr>
          <p:nvPr>
            <p:ph idx="1"/>
          </p:nvPr>
        </p:nvSpPr>
        <p:spPr>
          <a:xfrm>
            <a:off x="2589212" y="1742536"/>
            <a:ext cx="8915400" cy="4485736"/>
          </a:xfrm>
        </p:spPr>
        <p:txBody>
          <a:bodyPr>
            <a:normAutofit/>
          </a:bodyPr>
          <a:lstStyle/>
          <a:p>
            <a:r>
              <a:rPr lang="fr-FR" sz="2000" b="1" dirty="0"/>
              <a:t>HTML </a:t>
            </a:r>
            <a:r>
              <a:rPr lang="fr-FR" sz="2000" dirty="0"/>
              <a:t>(</a:t>
            </a:r>
            <a:r>
              <a:rPr lang="fr-FR" sz="2000" i="1" dirty="0"/>
              <a:t>HyperText </a:t>
            </a:r>
            <a:r>
              <a:rPr lang="fr-FR" sz="2000" i="1" dirty="0" err="1"/>
              <a:t>Markup</a:t>
            </a:r>
            <a:r>
              <a:rPr lang="fr-FR" sz="2000" i="1" dirty="0"/>
              <a:t> </a:t>
            </a:r>
            <a:r>
              <a:rPr lang="fr-FR" sz="2000" i="1" dirty="0" err="1"/>
              <a:t>Language</a:t>
            </a:r>
            <a:r>
              <a:rPr lang="fr-FR" sz="2000" dirty="0"/>
              <a:t>) </a:t>
            </a:r>
            <a:r>
              <a:rPr lang="fr-FR" sz="2000" dirty="0" smtClean="0"/>
              <a:t>:</a:t>
            </a:r>
          </a:p>
          <a:p>
            <a:pPr>
              <a:buFont typeface="Arial" panose="020B0604020202020204" pitchFamily="34" charset="0"/>
              <a:buChar char="•"/>
            </a:pPr>
            <a:r>
              <a:rPr lang="fr-FR" sz="2000" dirty="0" smtClean="0"/>
              <a:t> </a:t>
            </a:r>
            <a:r>
              <a:rPr lang="fr-FR" sz="2000" dirty="0"/>
              <a:t>I</a:t>
            </a:r>
            <a:r>
              <a:rPr lang="fr-FR" sz="2000" dirty="0" smtClean="0"/>
              <a:t>l </a:t>
            </a:r>
            <a:r>
              <a:rPr lang="fr-FR" sz="2000" dirty="0"/>
              <a:t>a fait son apparition dès 1991 lors du lancement du Web. </a:t>
            </a:r>
            <a:endParaRPr lang="fr-FR" sz="2000" dirty="0" smtClean="0"/>
          </a:p>
          <a:p>
            <a:pPr>
              <a:buFont typeface="Arial" panose="020B0604020202020204" pitchFamily="34" charset="0"/>
              <a:buChar char="•"/>
            </a:pPr>
            <a:r>
              <a:rPr lang="fr-FR" sz="2000" dirty="0"/>
              <a:t>Son rôle est de gérer et organiser le contenu. </a:t>
            </a:r>
            <a:endParaRPr lang="fr-FR" sz="2000" dirty="0" smtClean="0"/>
          </a:p>
          <a:p>
            <a:pPr>
              <a:buFont typeface="Arial" panose="020B0604020202020204" pitchFamily="34" charset="0"/>
              <a:buChar char="•"/>
            </a:pPr>
            <a:r>
              <a:rPr lang="fr-FR" sz="2000" dirty="0" smtClean="0"/>
              <a:t>C'est </a:t>
            </a:r>
            <a:r>
              <a:rPr lang="fr-FR" sz="2000" dirty="0"/>
              <a:t>donc en HTML que vous écrirez ce qui doit être affiché sur </a:t>
            </a:r>
            <a:r>
              <a:rPr lang="fr-FR" sz="2000" dirty="0" smtClean="0"/>
              <a:t>une page web </a:t>
            </a:r>
            <a:r>
              <a:rPr lang="fr-FR" sz="2000" dirty="0"/>
              <a:t>: du texte, des liens, des </a:t>
            </a:r>
            <a:r>
              <a:rPr lang="fr-FR" sz="2000" dirty="0" smtClean="0"/>
              <a:t>images etc..</a:t>
            </a:r>
          </a:p>
          <a:p>
            <a:r>
              <a:rPr lang="fr-FR" sz="2000" b="1" dirty="0"/>
              <a:t>CSS </a:t>
            </a:r>
            <a:r>
              <a:rPr lang="fr-FR" sz="2000" dirty="0"/>
              <a:t>(</a:t>
            </a:r>
            <a:r>
              <a:rPr lang="fr-FR" sz="2000" i="1" dirty="0" err="1"/>
              <a:t>Cascading</a:t>
            </a:r>
            <a:r>
              <a:rPr lang="fr-FR" sz="2000" i="1" dirty="0"/>
              <a:t> Style </a:t>
            </a:r>
            <a:r>
              <a:rPr lang="fr-FR" sz="2000" i="1" dirty="0" err="1"/>
              <a:t>Sheets</a:t>
            </a:r>
            <a:r>
              <a:rPr lang="fr-FR" sz="2000" dirty="0"/>
              <a:t>, aussi appelées </a:t>
            </a:r>
            <a:r>
              <a:rPr lang="fr-FR" sz="2000" i="1" dirty="0"/>
              <a:t>Feuilles de style</a:t>
            </a:r>
            <a:r>
              <a:rPr lang="fr-FR" sz="2000" dirty="0"/>
              <a:t>) </a:t>
            </a:r>
            <a:r>
              <a:rPr lang="fr-FR" sz="2000" dirty="0" smtClean="0"/>
              <a:t>:</a:t>
            </a:r>
          </a:p>
          <a:p>
            <a:pPr>
              <a:buFont typeface="Arial" panose="020B0604020202020204" pitchFamily="34" charset="0"/>
              <a:buChar char="•"/>
            </a:pPr>
            <a:r>
              <a:rPr lang="fr-FR" sz="2000" dirty="0" smtClean="0"/>
              <a:t> Son rôle est </a:t>
            </a:r>
            <a:r>
              <a:rPr lang="fr-FR" sz="2000" dirty="0"/>
              <a:t>de gérer l'apparence de la page web (agencement, positionnement, décoration, couleurs, taille du texte</a:t>
            </a:r>
            <a:r>
              <a:rPr lang="fr-FR" sz="2000" dirty="0" smtClean="0"/>
              <a:t>…).</a:t>
            </a:r>
          </a:p>
          <a:p>
            <a:pPr>
              <a:buFont typeface="Arial" panose="020B0604020202020204" pitchFamily="34" charset="0"/>
              <a:buChar char="•"/>
            </a:pPr>
            <a:r>
              <a:rPr lang="fr-FR" sz="2000" dirty="0" smtClean="0"/>
              <a:t> </a:t>
            </a:r>
            <a:r>
              <a:rPr lang="fr-FR" sz="2000" dirty="0"/>
              <a:t>Ce langage est venu compléter le HTML en 1996.</a:t>
            </a:r>
          </a:p>
          <a:p>
            <a:pPr>
              <a:buFont typeface="Arial" panose="020B0604020202020204" pitchFamily="34" charset="0"/>
              <a:buChar char="•"/>
            </a:pPr>
            <a:endParaRPr lang="fr-FR" sz="2000" dirty="0" smtClean="0"/>
          </a:p>
        </p:txBody>
      </p:sp>
    </p:spTree>
    <p:extLst>
      <p:ext uri="{BB962C8B-B14F-4D97-AF65-F5344CB8AC3E}">
        <p14:creationId xmlns:p14="http://schemas.microsoft.com/office/powerpoint/2010/main" val="12550375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Votre site web HTML5 accessible Hors-ligne grâce au cache – Fichier </a:t>
            </a:r>
            <a:r>
              <a:rPr lang="fr-FR" b="1" i="1" dirty="0" err="1"/>
              <a:t>manifest</a:t>
            </a:r>
            <a:r>
              <a:rPr lang="fr-FR" b="1" dirty="0"/>
              <a:t/>
            </a:r>
            <a:br>
              <a:rPr lang="fr-FR" b="1" dirty="0"/>
            </a:br>
            <a:endParaRPr lang="fr-FR" dirty="0"/>
          </a:p>
        </p:txBody>
      </p:sp>
      <p:sp>
        <p:nvSpPr>
          <p:cNvPr id="3" name="Espace réservé du contenu 2"/>
          <p:cNvSpPr>
            <a:spLocks noGrp="1"/>
          </p:cNvSpPr>
          <p:nvPr>
            <p:ph idx="1"/>
          </p:nvPr>
        </p:nvSpPr>
        <p:spPr/>
        <p:txBody>
          <a:bodyPr/>
          <a:lstStyle/>
          <a:p>
            <a:r>
              <a:rPr lang="fr-FR" sz="2400" b="1" dirty="0"/>
              <a:t>Mais à quoi sert le cache d’un navigateur ?</a:t>
            </a:r>
          </a:p>
          <a:p>
            <a:pPr>
              <a:buFont typeface="Arial" panose="020B0604020202020204" pitchFamily="34" charset="0"/>
              <a:buChar char="•"/>
            </a:pPr>
            <a:r>
              <a:rPr lang="fr-FR" sz="2400" b="1" dirty="0"/>
              <a:t>Naviguer sur un site ou une page web sans connexion internet</a:t>
            </a:r>
            <a:r>
              <a:rPr lang="fr-FR" sz="2400" dirty="0"/>
              <a:t> (après l’avoir déjà visité ou téléchargé et stocké en mémoire dans le cache)</a:t>
            </a:r>
          </a:p>
          <a:p>
            <a:pPr>
              <a:buFont typeface="Arial" panose="020B0604020202020204" pitchFamily="34" charset="0"/>
              <a:buChar char="•"/>
            </a:pPr>
            <a:r>
              <a:rPr lang="fr-FR" sz="2400" b="1" dirty="0"/>
              <a:t>Optimiser la vitesse de chargement</a:t>
            </a:r>
            <a:r>
              <a:rPr lang="fr-FR" sz="2400" dirty="0"/>
              <a:t> des pages puisque les fichiers sont présents en local</a:t>
            </a:r>
          </a:p>
          <a:p>
            <a:pPr>
              <a:buFont typeface="Arial" panose="020B0604020202020204" pitchFamily="34" charset="0"/>
              <a:buChar char="•"/>
            </a:pPr>
            <a:r>
              <a:rPr lang="fr-FR" sz="2400" b="1" dirty="0"/>
              <a:t>Réduire la charge du serveur</a:t>
            </a:r>
            <a:r>
              <a:rPr lang="fr-FR" sz="2400" dirty="0"/>
              <a:t>, il ne transmet que les fichiers qui ont changé depuis la dernière visite</a:t>
            </a:r>
          </a:p>
          <a:p>
            <a:pPr>
              <a:buFont typeface="Arial" panose="020B0604020202020204" pitchFamily="34" charset="0"/>
              <a:buChar char="•"/>
            </a:pPr>
            <a:endParaRPr lang="fr-FR" dirty="0"/>
          </a:p>
        </p:txBody>
      </p:sp>
    </p:spTree>
    <p:extLst>
      <p:ext uri="{BB962C8B-B14F-4D97-AF65-F5344CB8AC3E}">
        <p14:creationId xmlns:p14="http://schemas.microsoft.com/office/powerpoint/2010/main" val="2563130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Votre site web HTML5 accessible Hors-ligne grâce au cache – Fichier </a:t>
            </a:r>
            <a:r>
              <a:rPr lang="fr-FR" b="1" i="1" dirty="0" err="1" smtClean="0"/>
              <a:t>manifest</a:t>
            </a:r>
            <a:r>
              <a:rPr lang="fr-FR" b="1" i="1" dirty="0" smtClean="0"/>
              <a:t> (suite)</a:t>
            </a:r>
            <a:r>
              <a:rPr lang="fr-FR" b="1" dirty="0"/>
              <a:t/>
            </a:r>
            <a:br>
              <a:rPr lang="fr-FR" b="1" dirty="0"/>
            </a:br>
            <a:endParaRPr lang="fr-FR" dirty="0"/>
          </a:p>
        </p:txBody>
      </p:sp>
      <p:sp>
        <p:nvSpPr>
          <p:cNvPr id="3" name="Espace réservé du contenu 2"/>
          <p:cNvSpPr>
            <a:spLocks noGrp="1"/>
          </p:cNvSpPr>
          <p:nvPr>
            <p:ph idx="1"/>
          </p:nvPr>
        </p:nvSpPr>
        <p:spPr>
          <a:xfrm>
            <a:off x="2589212" y="2133600"/>
            <a:ext cx="8915400" cy="4523232"/>
          </a:xfrm>
        </p:spPr>
        <p:txBody>
          <a:bodyPr>
            <a:normAutofit/>
          </a:bodyPr>
          <a:lstStyle/>
          <a:p>
            <a:r>
              <a:rPr lang="fr-FR" b="1" dirty="0" err="1"/>
              <a:t>Rediger</a:t>
            </a:r>
            <a:r>
              <a:rPr lang="fr-FR" b="1" dirty="0"/>
              <a:t> le </a:t>
            </a:r>
            <a:r>
              <a:rPr lang="fr-FR" b="1" i="1" dirty="0"/>
              <a:t>cache </a:t>
            </a:r>
            <a:r>
              <a:rPr lang="fr-FR" b="1" i="1" dirty="0" err="1" smtClean="0"/>
              <a:t>manifest</a:t>
            </a:r>
            <a:endParaRPr lang="fr-FR" b="1" i="1" dirty="0" smtClean="0"/>
          </a:p>
          <a:p>
            <a:endParaRPr lang="fr-FR" b="1" i="1" dirty="0"/>
          </a:p>
          <a:p>
            <a:endParaRPr lang="fr-FR" b="1" i="1" dirty="0" smtClean="0"/>
          </a:p>
          <a:p>
            <a:endParaRPr lang="fr-FR" b="1" i="1" dirty="0"/>
          </a:p>
          <a:p>
            <a:endParaRPr lang="fr-FR" b="1" i="1" dirty="0" smtClean="0"/>
          </a:p>
          <a:p>
            <a:pPr marL="0" indent="0">
              <a:buNone/>
            </a:pPr>
            <a:endParaRPr lang="fr-FR" b="1" i="1" dirty="0"/>
          </a:p>
          <a:p>
            <a:pPr>
              <a:buFont typeface="Arial" panose="020B0604020202020204" pitchFamily="34" charset="0"/>
              <a:buChar char="•"/>
            </a:pPr>
            <a:r>
              <a:rPr lang="fr-FR" dirty="0"/>
              <a:t>Les lignes de code ci-dessus sont suffisamment clair pour ne pas être </a:t>
            </a:r>
            <a:r>
              <a:rPr lang="fr-FR" dirty="0" smtClean="0"/>
              <a:t>détaillé. </a:t>
            </a:r>
            <a:r>
              <a:rPr lang="fr-FR" b="1" dirty="0" smtClean="0"/>
              <a:t>A </a:t>
            </a:r>
            <a:r>
              <a:rPr lang="fr-FR" b="1" dirty="0"/>
              <a:t>Noter </a:t>
            </a:r>
            <a:r>
              <a:rPr lang="fr-FR" dirty="0"/>
              <a:t>: Il est possible d’ajouter d’autres options à notre fichier </a:t>
            </a:r>
            <a:r>
              <a:rPr lang="fr-FR" dirty="0" err="1"/>
              <a:t>manifest</a:t>
            </a:r>
            <a:r>
              <a:rPr lang="fr-FR" dirty="0"/>
              <a:t> </a:t>
            </a:r>
            <a:r>
              <a:rPr lang="fr-FR" dirty="0" smtClean="0"/>
              <a:t>:</a:t>
            </a:r>
          </a:p>
          <a:p>
            <a:pPr marL="0" indent="0">
              <a:buNone/>
            </a:pPr>
            <a:r>
              <a:rPr lang="fr-FR" b="1" dirty="0"/>
              <a:t>CACHE</a:t>
            </a:r>
            <a:r>
              <a:rPr lang="fr-FR" dirty="0"/>
              <a:t>, : liste les fichiers à mettre en </a:t>
            </a:r>
            <a:r>
              <a:rPr lang="fr-FR" dirty="0" smtClean="0"/>
              <a:t>cache; </a:t>
            </a:r>
            <a:r>
              <a:rPr lang="fr-FR" b="1" dirty="0" smtClean="0"/>
              <a:t>NETWORK</a:t>
            </a:r>
            <a:r>
              <a:rPr lang="fr-FR" dirty="0"/>
              <a:t> : liste les fichiers qui nécessitent OBLIGATOIREMENT une connexion </a:t>
            </a:r>
            <a:r>
              <a:rPr lang="fr-FR" dirty="0" smtClean="0"/>
              <a:t>internet; </a:t>
            </a:r>
            <a:r>
              <a:rPr lang="fr-FR" b="1" dirty="0" smtClean="0"/>
              <a:t>FALLBACK</a:t>
            </a:r>
            <a:r>
              <a:rPr lang="fr-FR" dirty="0"/>
              <a:t> : liste les fichiers qui, s’ils ne sont pas accessibles en ligne, renvoient vers d’autres fichiers</a:t>
            </a:r>
          </a:p>
          <a:p>
            <a:pPr>
              <a:buFont typeface="Arial" panose="020B0604020202020204" pitchFamily="34" charset="0"/>
              <a:buChar char="•"/>
            </a:pPr>
            <a:endParaRPr lang="fr-FR" dirty="0"/>
          </a:p>
          <a:p>
            <a:endParaRPr lang="fr-FR" b="1" dirty="0"/>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3145874659"/>
              </p:ext>
            </p:extLst>
          </p:nvPr>
        </p:nvGraphicFramePr>
        <p:xfrm>
          <a:off x="2615883" y="2423160"/>
          <a:ext cx="8862060" cy="3916680"/>
        </p:xfrm>
        <a:graphic>
          <a:graphicData uri="http://schemas.openxmlformats.org/drawingml/2006/table">
            <a:tbl>
              <a:tblPr/>
              <a:tblGrid>
                <a:gridCol w="269240"/>
                <a:gridCol w="8592820"/>
              </a:tblGrid>
              <a:tr h="1975104">
                <a:tc>
                  <a:txBody>
                    <a:bodyPr/>
                    <a:lstStyle/>
                    <a:p>
                      <a:pPr algn="r" fontAlgn="t"/>
                      <a:r>
                        <a:rPr lang="fr-FR" dirty="0">
                          <a:solidFill>
                            <a:srgbClr val="999999"/>
                          </a:solidFill>
                          <a:effectLst/>
                        </a:rPr>
                        <a:t>1 2 3 4 5 6 7 </a:t>
                      </a:r>
                    </a:p>
                  </a:txBody>
                  <a:tcPr marL="152400" marT="38100" marB="38100">
                    <a:lnL>
                      <a:noFill/>
                    </a:lnL>
                    <a:lnR w="22860" cap="flat" cmpd="sng" algn="ctr">
                      <a:solidFill>
                        <a:srgbClr val="6CE26C"/>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fr-FR" dirty="0">
                          <a:effectLst/>
                        </a:rPr>
                        <a:t>CACHE MANIFEST  </a:t>
                      </a:r>
                      <a:endParaRPr lang="fr-FR" dirty="0" smtClean="0">
                        <a:effectLst/>
                      </a:endParaRPr>
                    </a:p>
                    <a:p>
                      <a:pPr fontAlgn="t"/>
                      <a:r>
                        <a:rPr lang="fr-FR" dirty="0" smtClean="0">
                          <a:effectLst/>
                        </a:rPr>
                        <a:t> </a:t>
                      </a:r>
                    </a:p>
                    <a:p>
                      <a:pPr fontAlgn="t"/>
                      <a:r>
                        <a:rPr lang="fr-FR" dirty="0" smtClean="0">
                          <a:effectLst/>
                        </a:rPr>
                        <a:t># </a:t>
                      </a:r>
                      <a:r>
                        <a:rPr lang="fr-FR" dirty="0">
                          <a:effectLst/>
                        </a:rPr>
                        <a:t>version 0.1  </a:t>
                      </a:r>
                      <a:endParaRPr lang="fr-FR" dirty="0" smtClean="0">
                        <a:effectLst/>
                      </a:endParaRPr>
                    </a:p>
                    <a:p>
                      <a:pPr fontAlgn="t"/>
                      <a:endParaRPr lang="fr-FR" dirty="0" smtClean="0">
                        <a:effectLst/>
                      </a:endParaRPr>
                    </a:p>
                    <a:p>
                      <a:pPr fontAlgn="t"/>
                      <a:r>
                        <a:rPr lang="fr-FR" dirty="0" smtClean="0">
                          <a:effectLst/>
                        </a:rPr>
                        <a:t> </a:t>
                      </a:r>
                      <a:r>
                        <a:rPr lang="fr-FR" dirty="0">
                          <a:effectLst/>
                        </a:rPr>
                        <a:t>index.html </a:t>
                      </a:r>
                      <a:endParaRPr lang="fr-FR" dirty="0" smtClean="0">
                        <a:effectLst/>
                      </a:endParaRPr>
                    </a:p>
                    <a:p>
                      <a:pPr fontAlgn="t"/>
                      <a:r>
                        <a:rPr lang="fr-FR" dirty="0" smtClean="0">
                          <a:effectLst/>
                        </a:rPr>
                        <a:t>style.css</a:t>
                      </a:r>
                    </a:p>
                    <a:p>
                      <a:pPr fontAlgn="t"/>
                      <a:r>
                        <a:rPr lang="fr-FR" dirty="0" smtClean="0">
                          <a:effectLst/>
                        </a:rPr>
                        <a:t> </a:t>
                      </a:r>
                      <a:r>
                        <a:rPr lang="fr-FR" dirty="0">
                          <a:effectLst/>
                        </a:rPr>
                        <a:t>script.js</a:t>
                      </a:r>
                    </a:p>
                  </a:txBody>
                  <a:tcPr marL="152400" marR="152400" marT="38100" marB="38100">
                    <a:lnL w="22860" cap="flat" cmpd="sng" algn="ctr">
                      <a:solidFill>
                        <a:srgbClr val="6CE26C"/>
                      </a:solidFill>
                      <a:prstDash val="solid"/>
                      <a:round/>
                      <a:headEnd type="none" w="med" len="med"/>
                      <a:tailEnd type="none" w="med" len="med"/>
                    </a:lnL>
                    <a:lnR w="7620" cap="flat" cmpd="sng" algn="ctr">
                      <a:solidFill>
                        <a:srgbClr val="DDDDDD"/>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296043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Votre site web HTML5 accessible Hors-ligne grâce au cache – Fichier </a:t>
            </a:r>
            <a:r>
              <a:rPr lang="fr-FR" b="1" i="1" dirty="0" err="1"/>
              <a:t>manifest</a:t>
            </a:r>
            <a:r>
              <a:rPr lang="fr-FR" b="1" i="1" dirty="0"/>
              <a:t> (suite)</a:t>
            </a:r>
            <a:endParaRPr lang="fr-FR" dirty="0"/>
          </a:p>
        </p:txBody>
      </p:sp>
      <p:sp>
        <p:nvSpPr>
          <p:cNvPr id="3" name="Espace réservé du contenu 2"/>
          <p:cNvSpPr>
            <a:spLocks noGrp="1"/>
          </p:cNvSpPr>
          <p:nvPr>
            <p:ph idx="1"/>
          </p:nvPr>
        </p:nvSpPr>
        <p:spPr>
          <a:xfrm>
            <a:off x="2589212" y="2133600"/>
            <a:ext cx="8915400" cy="4587240"/>
          </a:xfrm>
        </p:spPr>
        <p:txBody>
          <a:bodyPr/>
          <a:lstStyle/>
          <a:p>
            <a:r>
              <a:rPr lang="fr-FR" b="1" dirty="0"/>
              <a:t>Relier le </a:t>
            </a:r>
            <a:r>
              <a:rPr lang="fr-FR" b="1" i="1" dirty="0" err="1"/>
              <a:t>manifest</a:t>
            </a:r>
            <a:r>
              <a:rPr lang="fr-FR" b="1" dirty="0"/>
              <a:t> à votre site</a:t>
            </a:r>
          </a:p>
          <a:p>
            <a:pPr marL="0" indent="0">
              <a:buNone/>
            </a:pPr>
            <a:r>
              <a:rPr lang="fr-FR" b="1" dirty="0"/>
              <a:t>Définissez le </a:t>
            </a:r>
            <a:r>
              <a:rPr lang="fr-FR" b="1" i="1" dirty="0"/>
              <a:t>type MIME</a:t>
            </a:r>
            <a:r>
              <a:rPr lang="fr-FR" b="1" dirty="0"/>
              <a:t> du </a:t>
            </a:r>
            <a:r>
              <a:rPr lang="fr-FR" b="1" i="1" dirty="0" err="1"/>
              <a:t>manifest</a:t>
            </a:r>
            <a:r>
              <a:rPr lang="fr-FR" b="1" dirty="0"/>
              <a:t> grâce au fichier </a:t>
            </a:r>
            <a:r>
              <a:rPr lang="fr-FR" b="1" i="1" dirty="0"/>
              <a:t>.</a:t>
            </a:r>
            <a:r>
              <a:rPr lang="fr-FR" b="1" i="1" dirty="0" err="1"/>
              <a:t>htaccess</a:t>
            </a:r>
            <a:endParaRPr lang="fr-FR" b="1" dirty="0"/>
          </a:p>
          <a:p>
            <a:pPr marL="0" indent="0">
              <a:buNone/>
            </a:pPr>
            <a:r>
              <a:rPr lang="fr-FR" dirty="0"/>
              <a:t> A</a:t>
            </a:r>
            <a:r>
              <a:rPr lang="fr-FR" dirty="0" smtClean="0"/>
              <a:t>vec </a:t>
            </a:r>
            <a:r>
              <a:rPr lang="fr-FR" dirty="0"/>
              <a:t>un fichier </a:t>
            </a:r>
            <a:r>
              <a:rPr lang="fr-FR" i="1" dirty="0" err="1"/>
              <a:t>htaccess</a:t>
            </a:r>
            <a:r>
              <a:rPr lang="fr-FR" dirty="0"/>
              <a:t>. Il </a:t>
            </a:r>
            <a:r>
              <a:rPr lang="fr-FR" dirty="0" smtClean="0"/>
              <a:t>faut </a:t>
            </a:r>
            <a:r>
              <a:rPr lang="fr-FR" dirty="0"/>
              <a:t>déclarer le MIME-type du fichier </a:t>
            </a:r>
            <a:r>
              <a:rPr lang="fr-FR" i="1" dirty="0" err="1"/>
              <a:t>manifest</a:t>
            </a:r>
            <a:r>
              <a:rPr lang="fr-FR" dirty="0"/>
              <a:t> </a:t>
            </a:r>
            <a:r>
              <a:rPr lang="fr-FR" dirty="0" smtClean="0"/>
              <a:t>:</a:t>
            </a:r>
          </a:p>
          <a:p>
            <a:pPr marL="0" indent="0">
              <a:buNone/>
            </a:pPr>
            <a:endParaRPr lang="fr-FR" dirty="0"/>
          </a:p>
          <a:p>
            <a:pPr marL="0" indent="0">
              <a:buNone/>
            </a:pPr>
            <a:r>
              <a:rPr lang="fr-FR" dirty="0"/>
              <a:t>Cela servira à tous les fichiers avec une extension </a:t>
            </a:r>
            <a:r>
              <a:rPr lang="fr-FR" i="1" dirty="0" err="1"/>
              <a:t>manifest</a:t>
            </a:r>
            <a:r>
              <a:rPr lang="fr-FR" dirty="0"/>
              <a:t>. Ils auront pour ont pour </a:t>
            </a:r>
            <a:r>
              <a:rPr lang="fr-FR" i="1" dirty="0"/>
              <a:t>MIME-type</a:t>
            </a:r>
            <a:r>
              <a:rPr lang="fr-FR" dirty="0"/>
              <a:t> : </a:t>
            </a:r>
            <a:r>
              <a:rPr lang="fr-FR" b="1" dirty="0" err="1"/>
              <a:t>text</a:t>
            </a:r>
            <a:r>
              <a:rPr lang="fr-FR" b="1" dirty="0"/>
              <a:t>/cache-</a:t>
            </a:r>
            <a:r>
              <a:rPr lang="fr-FR" b="1" dirty="0" err="1"/>
              <a:t>manifest</a:t>
            </a:r>
            <a:r>
              <a:rPr lang="fr-FR" dirty="0" smtClean="0"/>
              <a:t>.</a:t>
            </a:r>
          </a:p>
          <a:p>
            <a:pPr marL="0" indent="0">
              <a:buNone/>
            </a:pPr>
            <a:r>
              <a:rPr lang="fr-FR" b="1" dirty="0"/>
              <a:t>Relier le </a:t>
            </a:r>
            <a:r>
              <a:rPr lang="fr-FR" b="1" dirty="0" err="1"/>
              <a:t>manifest</a:t>
            </a:r>
            <a:r>
              <a:rPr lang="fr-FR" b="1" dirty="0"/>
              <a:t> à votre site avec la balise &lt;html&gt;</a:t>
            </a:r>
          </a:p>
          <a:p>
            <a:pPr marL="0" indent="0">
              <a:buNone/>
            </a:pPr>
            <a:r>
              <a:rPr lang="fr-FR" dirty="0"/>
              <a:t>Pour utiliser le fichier </a:t>
            </a:r>
            <a:r>
              <a:rPr lang="fr-FR" i="1" dirty="0" err="1"/>
              <a:t>manifest</a:t>
            </a:r>
            <a:r>
              <a:rPr lang="fr-FR" dirty="0"/>
              <a:t> du cache, </a:t>
            </a:r>
            <a:r>
              <a:rPr lang="fr-FR" dirty="0" smtClean="0"/>
              <a:t>il </a:t>
            </a:r>
            <a:r>
              <a:rPr lang="fr-FR" dirty="0"/>
              <a:t>suffit d’ajouter une propriété à l’élément &lt;html&gt; :</a:t>
            </a:r>
          </a:p>
        </p:txBody>
      </p:sp>
      <p:graphicFrame>
        <p:nvGraphicFramePr>
          <p:cNvPr id="4" name="Tableau 3"/>
          <p:cNvGraphicFramePr>
            <a:graphicFrameLocks noGrp="1"/>
          </p:cNvGraphicFramePr>
          <p:nvPr>
            <p:extLst>
              <p:ext uri="{D42A27DB-BD31-4B8C-83A1-F6EECF244321}">
                <p14:modId xmlns:p14="http://schemas.microsoft.com/office/powerpoint/2010/main" val="1599700167"/>
              </p:ext>
            </p:extLst>
          </p:nvPr>
        </p:nvGraphicFramePr>
        <p:xfrm>
          <a:off x="2387283" y="3407664"/>
          <a:ext cx="8862060" cy="624840"/>
        </p:xfrm>
        <a:graphic>
          <a:graphicData uri="http://schemas.openxmlformats.org/drawingml/2006/table">
            <a:tbl>
              <a:tblPr/>
              <a:tblGrid>
                <a:gridCol w="269240"/>
                <a:gridCol w="8592820"/>
              </a:tblGrid>
              <a:tr h="0">
                <a:tc>
                  <a:txBody>
                    <a:bodyPr/>
                    <a:lstStyle/>
                    <a:p>
                      <a:pPr algn="r" fontAlgn="t"/>
                      <a:r>
                        <a:rPr lang="fr-FR">
                          <a:solidFill>
                            <a:srgbClr val="999999"/>
                          </a:solidFill>
                          <a:effectLst/>
                        </a:rPr>
                        <a:t>1 </a:t>
                      </a:r>
                    </a:p>
                  </a:txBody>
                  <a:tcPr marL="152400" marT="38100" marB="38100">
                    <a:lnL>
                      <a:noFill/>
                    </a:lnL>
                    <a:lnR w="22860" cap="flat" cmpd="sng" algn="ctr">
                      <a:solidFill>
                        <a:srgbClr val="6CE26C"/>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fr-FR" dirty="0" err="1">
                          <a:effectLst/>
                        </a:rPr>
                        <a:t>AddType</a:t>
                      </a:r>
                      <a:r>
                        <a:rPr lang="fr-FR" dirty="0">
                          <a:effectLst/>
                        </a:rPr>
                        <a:t> </a:t>
                      </a:r>
                      <a:r>
                        <a:rPr lang="fr-FR" dirty="0" err="1">
                          <a:effectLst/>
                        </a:rPr>
                        <a:t>text</a:t>
                      </a:r>
                      <a:r>
                        <a:rPr lang="fr-FR" dirty="0">
                          <a:effectLst/>
                        </a:rPr>
                        <a:t>/cache-</a:t>
                      </a:r>
                      <a:r>
                        <a:rPr lang="fr-FR" dirty="0" err="1">
                          <a:effectLst/>
                        </a:rPr>
                        <a:t>manifest</a:t>
                      </a:r>
                      <a:r>
                        <a:rPr lang="fr-FR" dirty="0">
                          <a:effectLst/>
                        </a:rPr>
                        <a:t> </a:t>
                      </a:r>
                      <a:r>
                        <a:rPr lang="fr-FR" dirty="0" err="1">
                          <a:effectLst/>
                        </a:rPr>
                        <a:t>manifest</a:t>
                      </a:r>
                      <a:endParaRPr lang="fr-FR" dirty="0">
                        <a:effectLst/>
                      </a:endParaRPr>
                    </a:p>
                  </a:txBody>
                  <a:tcPr marL="152400" marR="152400" marT="38100" marB="38100">
                    <a:lnL w="22860" cap="flat" cmpd="sng" algn="ctr">
                      <a:solidFill>
                        <a:srgbClr val="6CE26C"/>
                      </a:solidFill>
                      <a:prstDash val="solid"/>
                      <a:round/>
                      <a:headEnd type="none" w="med" len="med"/>
                      <a:tailEnd type="none" w="med" len="med"/>
                    </a:lnL>
                    <a:lnR w="7620" cap="flat" cmpd="sng" algn="ctr">
                      <a:solidFill>
                        <a:srgbClr val="DDDDDD"/>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3987814207"/>
              </p:ext>
            </p:extLst>
          </p:nvPr>
        </p:nvGraphicFramePr>
        <p:xfrm>
          <a:off x="2743899" y="5583936"/>
          <a:ext cx="8862060" cy="1722120"/>
        </p:xfrm>
        <a:graphic>
          <a:graphicData uri="http://schemas.openxmlformats.org/drawingml/2006/table">
            <a:tbl>
              <a:tblPr/>
              <a:tblGrid>
                <a:gridCol w="269240"/>
                <a:gridCol w="8592820"/>
              </a:tblGrid>
              <a:tr h="0">
                <a:tc>
                  <a:txBody>
                    <a:bodyPr/>
                    <a:lstStyle/>
                    <a:p>
                      <a:pPr algn="r" fontAlgn="t"/>
                      <a:r>
                        <a:rPr lang="fr-FR">
                          <a:solidFill>
                            <a:srgbClr val="999999"/>
                          </a:solidFill>
                          <a:effectLst/>
                        </a:rPr>
                        <a:t>1 2 3 </a:t>
                      </a:r>
                    </a:p>
                  </a:txBody>
                  <a:tcPr marL="152400" marT="38100" marB="38100">
                    <a:lnL>
                      <a:noFill/>
                    </a:lnL>
                    <a:lnR w="22860" cap="flat" cmpd="sng" algn="ctr">
                      <a:solidFill>
                        <a:srgbClr val="6CE26C"/>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c>
                  <a:txBody>
                    <a:bodyPr/>
                    <a:lstStyle/>
                    <a:p>
                      <a:pPr fontAlgn="t"/>
                      <a:r>
                        <a:rPr lang="fr-FR" dirty="0">
                          <a:solidFill>
                            <a:srgbClr val="000000"/>
                          </a:solidFill>
                          <a:effectLst/>
                        </a:rPr>
                        <a:t>&lt;!DOCTYPE html&gt;</a:t>
                      </a:r>
                      <a:r>
                        <a:rPr lang="fr-FR" dirty="0">
                          <a:effectLst/>
                        </a:rPr>
                        <a:t> </a:t>
                      </a:r>
                      <a:endParaRPr lang="fr-FR" dirty="0" smtClean="0">
                        <a:effectLst/>
                      </a:endParaRPr>
                    </a:p>
                    <a:p>
                      <a:pPr fontAlgn="t"/>
                      <a:r>
                        <a:rPr lang="fr-FR" dirty="0" smtClean="0">
                          <a:solidFill>
                            <a:srgbClr val="0000FF"/>
                          </a:solidFill>
                          <a:effectLst/>
                        </a:rPr>
                        <a:t>&lt;</a:t>
                      </a:r>
                      <a:r>
                        <a:rPr lang="fr-FR" dirty="0">
                          <a:solidFill>
                            <a:srgbClr val="0000FF"/>
                          </a:solidFill>
                          <a:effectLst/>
                        </a:rPr>
                        <a:t>html</a:t>
                      </a:r>
                      <a:r>
                        <a:rPr lang="fr-FR" dirty="0">
                          <a:solidFill>
                            <a:srgbClr val="009900"/>
                          </a:solidFill>
                          <a:effectLst/>
                        </a:rPr>
                        <a:t> </a:t>
                      </a:r>
                      <a:r>
                        <a:rPr lang="fr-FR" dirty="0" err="1">
                          <a:solidFill>
                            <a:srgbClr val="FF0000"/>
                          </a:solidFill>
                          <a:effectLst/>
                        </a:rPr>
                        <a:t>lang</a:t>
                      </a:r>
                      <a:r>
                        <a:rPr lang="fr-FR" dirty="0">
                          <a:solidFill>
                            <a:srgbClr val="009900"/>
                          </a:solidFill>
                          <a:effectLst/>
                        </a:rPr>
                        <a:t>=</a:t>
                      </a:r>
                      <a:r>
                        <a:rPr lang="fr-FR" b="1" dirty="0">
                          <a:solidFill>
                            <a:srgbClr val="7F00FF"/>
                          </a:solidFill>
                          <a:effectLst/>
                        </a:rPr>
                        <a:t>"</a:t>
                      </a:r>
                      <a:r>
                        <a:rPr lang="fr-FR" b="1" dirty="0" err="1">
                          <a:solidFill>
                            <a:srgbClr val="7F00FF"/>
                          </a:solidFill>
                          <a:effectLst/>
                        </a:rPr>
                        <a:t>fr</a:t>
                      </a:r>
                      <a:r>
                        <a:rPr lang="fr-FR" b="1" dirty="0">
                          <a:solidFill>
                            <a:srgbClr val="7F00FF"/>
                          </a:solidFill>
                          <a:effectLst/>
                        </a:rPr>
                        <a:t>"</a:t>
                      </a:r>
                      <a:r>
                        <a:rPr lang="fr-FR" dirty="0">
                          <a:solidFill>
                            <a:srgbClr val="009900"/>
                          </a:solidFill>
                          <a:effectLst/>
                        </a:rPr>
                        <a:t> </a:t>
                      </a:r>
                      <a:r>
                        <a:rPr lang="fr-FR" dirty="0" err="1">
                          <a:solidFill>
                            <a:srgbClr val="FF0000"/>
                          </a:solidFill>
                          <a:effectLst/>
                        </a:rPr>
                        <a:t>manifest</a:t>
                      </a:r>
                      <a:r>
                        <a:rPr lang="fr-FR" dirty="0">
                          <a:solidFill>
                            <a:srgbClr val="009900"/>
                          </a:solidFill>
                          <a:effectLst/>
                        </a:rPr>
                        <a:t>=</a:t>
                      </a:r>
                      <a:r>
                        <a:rPr lang="fr-FR" b="1" dirty="0">
                          <a:solidFill>
                            <a:srgbClr val="7F00FF"/>
                          </a:solidFill>
                          <a:effectLst/>
                        </a:rPr>
                        <a:t>"</a:t>
                      </a:r>
                      <a:r>
                        <a:rPr lang="fr-FR" b="1" dirty="0" err="1">
                          <a:solidFill>
                            <a:srgbClr val="7F00FF"/>
                          </a:solidFill>
                          <a:effectLst/>
                        </a:rPr>
                        <a:t>site.manifest</a:t>
                      </a:r>
                      <a:r>
                        <a:rPr lang="fr-FR" b="1" dirty="0" smtClean="0">
                          <a:solidFill>
                            <a:srgbClr val="7F00FF"/>
                          </a:solidFill>
                          <a:effectLst/>
                        </a:rPr>
                        <a:t>"</a:t>
                      </a:r>
                      <a:r>
                        <a:rPr lang="fr-FR" dirty="0" smtClean="0">
                          <a:solidFill>
                            <a:srgbClr val="0000FF"/>
                          </a:solidFill>
                          <a:effectLst/>
                        </a:rPr>
                        <a:t>&gt;</a:t>
                      </a:r>
                    </a:p>
                    <a:p>
                      <a:pPr fontAlgn="t"/>
                      <a:r>
                        <a:rPr lang="fr-FR" dirty="0" smtClean="0">
                          <a:effectLst/>
                        </a:rPr>
                        <a:t>              </a:t>
                      </a:r>
                      <a:r>
                        <a:rPr lang="fr-FR" dirty="0">
                          <a:solidFill>
                            <a:srgbClr val="0000FF"/>
                          </a:solidFill>
                          <a:effectLst/>
                        </a:rPr>
                        <a:t>&lt;</a:t>
                      </a:r>
                      <a:r>
                        <a:rPr lang="fr-FR" dirty="0" err="1">
                          <a:solidFill>
                            <a:srgbClr val="0000FF"/>
                          </a:solidFill>
                          <a:effectLst/>
                        </a:rPr>
                        <a:t>meta</a:t>
                      </a:r>
                      <a:r>
                        <a:rPr lang="fr-FR" dirty="0">
                          <a:solidFill>
                            <a:srgbClr val="009900"/>
                          </a:solidFill>
                          <a:effectLst/>
                        </a:rPr>
                        <a:t> </a:t>
                      </a:r>
                      <a:r>
                        <a:rPr lang="fr-FR" dirty="0" err="1">
                          <a:solidFill>
                            <a:srgbClr val="FF0000"/>
                          </a:solidFill>
                          <a:effectLst/>
                        </a:rPr>
                        <a:t>charset</a:t>
                      </a:r>
                      <a:r>
                        <a:rPr lang="fr-FR" dirty="0">
                          <a:solidFill>
                            <a:srgbClr val="009900"/>
                          </a:solidFill>
                          <a:effectLst/>
                        </a:rPr>
                        <a:t>=</a:t>
                      </a:r>
                      <a:r>
                        <a:rPr lang="fr-FR" b="1" dirty="0">
                          <a:solidFill>
                            <a:srgbClr val="7F00FF"/>
                          </a:solidFill>
                          <a:effectLst/>
                        </a:rPr>
                        <a:t>'utf-8'</a:t>
                      </a:r>
                      <a:r>
                        <a:rPr lang="fr-FR" dirty="0">
                          <a:solidFill>
                            <a:srgbClr val="0000FF"/>
                          </a:solidFill>
                          <a:effectLst/>
                        </a:rPr>
                        <a:t>&gt;</a:t>
                      </a:r>
                      <a:endParaRPr lang="fr-FR" dirty="0">
                        <a:effectLst/>
                      </a:endParaRPr>
                    </a:p>
                  </a:txBody>
                  <a:tcPr marL="152400" marR="152400" marT="38100" marB="38100">
                    <a:lnL w="22860" cap="flat" cmpd="sng" algn="ctr">
                      <a:solidFill>
                        <a:srgbClr val="6CE26C"/>
                      </a:solidFill>
                      <a:prstDash val="solid"/>
                      <a:round/>
                      <a:headEnd type="none" w="med" len="med"/>
                      <a:tailEnd type="none" w="med" len="med"/>
                    </a:lnL>
                    <a:lnR w="7620" cap="flat" cmpd="sng" algn="ctr">
                      <a:solidFill>
                        <a:srgbClr val="DDDDDD"/>
                      </a:solidFill>
                      <a:prstDash val="solid"/>
                      <a:round/>
                      <a:headEnd type="none" w="med" len="med"/>
                      <a:tailEnd type="none" w="med" len="med"/>
                    </a:lnR>
                    <a:lnT>
                      <a:noFill/>
                    </a:lnT>
                    <a:lnB w="7620"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0494337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Votre site web HTML5 accessible Hors-ligne grâce au cache – Fichier </a:t>
            </a:r>
            <a:r>
              <a:rPr lang="fr-FR" b="1" i="1" dirty="0" err="1"/>
              <a:t>manifest</a:t>
            </a:r>
            <a:r>
              <a:rPr lang="fr-FR" b="1" i="1" dirty="0"/>
              <a:t> (suite)</a:t>
            </a:r>
            <a:endParaRPr lang="fr-FR" dirty="0"/>
          </a:p>
        </p:txBody>
      </p:sp>
      <p:sp>
        <p:nvSpPr>
          <p:cNvPr id="3" name="Espace réservé du contenu 2"/>
          <p:cNvSpPr>
            <a:spLocks noGrp="1"/>
          </p:cNvSpPr>
          <p:nvPr>
            <p:ph idx="1"/>
          </p:nvPr>
        </p:nvSpPr>
        <p:spPr>
          <a:xfrm>
            <a:off x="2589212" y="2133600"/>
            <a:ext cx="8915400" cy="4386072"/>
          </a:xfrm>
        </p:spPr>
        <p:txBody>
          <a:bodyPr/>
          <a:lstStyle/>
          <a:p>
            <a:r>
              <a:rPr lang="fr-FR" b="1" dirty="0"/>
              <a:t>Rafraichir le cache</a:t>
            </a:r>
          </a:p>
          <a:p>
            <a:pPr marL="0" indent="0">
              <a:buNone/>
            </a:pPr>
            <a:r>
              <a:rPr lang="fr-FR" dirty="0"/>
              <a:t>Il est important de noter que, même lorsque l’utilisateur est en ligne, le navigateur demandera seulement au serveur les nouveaux contenus dans trois cas:</a:t>
            </a:r>
          </a:p>
          <a:p>
            <a:pPr>
              <a:buFont typeface="Arial" panose="020B0604020202020204" pitchFamily="34" charset="0"/>
              <a:buChar char="•"/>
            </a:pPr>
            <a:r>
              <a:rPr lang="fr-FR" dirty="0"/>
              <a:t>L’utilisateur efface la mémoire cache (et évidemment la suppression de votre contenu).</a:t>
            </a:r>
          </a:p>
          <a:p>
            <a:pPr>
              <a:buFont typeface="Arial" panose="020B0604020202020204" pitchFamily="34" charset="0"/>
              <a:buChar char="•"/>
            </a:pPr>
            <a:r>
              <a:rPr lang="fr-FR" dirty="0"/>
              <a:t>Si des modifications ont été apportées aux fichiers </a:t>
            </a:r>
            <a:r>
              <a:rPr lang="fr-FR" i="1" dirty="0" err="1"/>
              <a:t>manifest</a:t>
            </a:r>
            <a:r>
              <a:rPr lang="fr-FR" dirty="0"/>
              <a:t>.</a:t>
            </a:r>
          </a:p>
          <a:p>
            <a:pPr>
              <a:buFont typeface="Arial" panose="020B0604020202020204" pitchFamily="34" charset="0"/>
              <a:buChar char="•"/>
            </a:pPr>
            <a:r>
              <a:rPr lang="fr-FR" dirty="0"/>
              <a:t>Le cache est mis à jour via le JavaScript</a:t>
            </a:r>
          </a:p>
          <a:p>
            <a:pPr marL="0" indent="0">
              <a:buNone/>
            </a:pPr>
            <a:r>
              <a:rPr lang="fr-FR" dirty="0"/>
              <a:t>Alors, pour forcer tous les utilisateurs a recharger leur cache, vous pouvez changer quelque chose dans le fichier </a:t>
            </a:r>
            <a:r>
              <a:rPr lang="fr-FR" i="1" dirty="0" err="1"/>
              <a:t>manifest</a:t>
            </a:r>
            <a:r>
              <a:rPr lang="fr-FR" dirty="0"/>
              <a:t>. La plupart du temps, vous aurez probablement juste a changer un commentaire, et ce sera suffisant.</a:t>
            </a:r>
          </a:p>
          <a:p>
            <a:pPr marL="0" indent="0">
              <a:buNone/>
            </a:pPr>
            <a:endParaRPr lang="fr-FR" dirty="0"/>
          </a:p>
        </p:txBody>
      </p:sp>
    </p:spTree>
    <p:extLst>
      <p:ext uri="{BB962C8B-B14F-4D97-AF65-F5344CB8AC3E}">
        <p14:creationId xmlns:p14="http://schemas.microsoft.com/office/powerpoint/2010/main" val="30747983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1052290"/>
          </a:xfrm>
        </p:spPr>
        <p:txBody>
          <a:bodyPr>
            <a:normAutofit fontScale="90000"/>
          </a:bodyPr>
          <a:lstStyle/>
          <a:p>
            <a:r>
              <a:rPr lang="fr-FR" b="1" dirty="0"/>
              <a:t>Les nouveautés dans le code </a:t>
            </a:r>
            <a:r>
              <a:rPr lang="fr-FR" b="1" dirty="0" err="1" smtClean="0"/>
              <a:t>Javascript</a:t>
            </a:r>
            <a:r>
              <a:rPr lang="fr-FR" b="1" dirty="0" smtClean="0"/>
              <a:t> (pour html5)</a:t>
            </a:r>
            <a:r>
              <a:rPr lang="fr-FR" dirty="0" smtClean="0"/>
              <a:t/>
            </a:r>
            <a:br>
              <a:rPr lang="fr-FR" dirty="0" smtClean="0"/>
            </a:br>
            <a:endParaRPr lang="fr-FR" dirty="0"/>
          </a:p>
        </p:txBody>
      </p:sp>
      <p:sp>
        <p:nvSpPr>
          <p:cNvPr id="3" name="Espace réservé du contenu 2"/>
          <p:cNvSpPr>
            <a:spLocks noGrp="1"/>
          </p:cNvSpPr>
          <p:nvPr>
            <p:ph idx="1"/>
          </p:nvPr>
        </p:nvSpPr>
        <p:spPr>
          <a:xfrm>
            <a:off x="2589212" y="1590675"/>
            <a:ext cx="8915400" cy="5133976"/>
          </a:xfrm>
        </p:spPr>
        <p:txBody>
          <a:bodyPr>
            <a:normAutofit fontScale="92500" lnSpcReduction="10000"/>
          </a:bodyPr>
          <a:lstStyle/>
          <a:p>
            <a:pPr marL="0" indent="0">
              <a:buNone/>
            </a:pPr>
            <a:r>
              <a:rPr lang="fr-FR" sz="1900" b="1" dirty="0" err="1" smtClean="0"/>
              <a:t>Rapel</a:t>
            </a:r>
            <a:endParaRPr lang="fr-FR" sz="1900" b="1" dirty="0" smtClean="0"/>
          </a:p>
          <a:p>
            <a:r>
              <a:rPr lang="fr-FR" dirty="0" smtClean="0"/>
              <a:t>Le </a:t>
            </a:r>
            <a:r>
              <a:rPr lang="fr-FR" dirty="0"/>
              <a:t>code </a:t>
            </a:r>
            <a:r>
              <a:rPr lang="fr-FR" dirty="0" err="1"/>
              <a:t>Javascript</a:t>
            </a:r>
            <a:r>
              <a:rPr lang="fr-FR" dirty="0"/>
              <a:t> </a:t>
            </a:r>
            <a:r>
              <a:rPr lang="fr-FR" dirty="0" smtClean="0"/>
              <a:t>qui se </a:t>
            </a:r>
            <a:r>
              <a:rPr lang="fr-FR" dirty="0"/>
              <a:t>trouve dans des pages Web, </a:t>
            </a:r>
            <a:r>
              <a:rPr lang="fr-FR" dirty="0" smtClean="0"/>
              <a:t>sert généralement </a:t>
            </a:r>
            <a:r>
              <a:rPr lang="fr-FR" dirty="0"/>
              <a:t>à dire </a:t>
            </a:r>
            <a:r>
              <a:rPr lang="fr-FR" dirty="0" smtClean="0"/>
              <a:t>comment </a:t>
            </a:r>
            <a:r>
              <a:rPr lang="fr-FR" dirty="0"/>
              <a:t>la page Web doit </a:t>
            </a:r>
            <a:r>
              <a:rPr lang="fr-FR" dirty="0" smtClean="0"/>
              <a:t>réagir. Si </a:t>
            </a:r>
            <a:r>
              <a:rPr lang="fr-FR" dirty="0"/>
              <a:t>la page Web contient du code </a:t>
            </a:r>
            <a:r>
              <a:rPr lang="fr-FR" dirty="0" err="1"/>
              <a:t>Javascript</a:t>
            </a:r>
            <a:r>
              <a:rPr lang="fr-FR" dirty="0"/>
              <a:t>, le navigateur lit le code </a:t>
            </a:r>
            <a:r>
              <a:rPr lang="fr-FR" dirty="0" err="1"/>
              <a:t>Javascript</a:t>
            </a:r>
            <a:r>
              <a:rPr lang="fr-FR" dirty="0"/>
              <a:t> et suit les instructions du code.</a:t>
            </a:r>
          </a:p>
          <a:p>
            <a:r>
              <a:rPr lang="fr-FR" dirty="0"/>
              <a:t>Généralement le code </a:t>
            </a:r>
            <a:r>
              <a:rPr lang="fr-FR" dirty="0" err="1"/>
              <a:t>Javascript</a:t>
            </a:r>
            <a:r>
              <a:rPr lang="fr-FR" dirty="0"/>
              <a:t> dans une page Web sert à </a:t>
            </a:r>
            <a:r>
              <a:rPr lang="fr-FR" dirty="0" smtClean="0"/>
              <a:t>:</a:t>
            </a:r>
          </a:p>
          <a:p>
            <a:pPr marL="0" indent="0">
              <a:buNone/>
            </a:pPr>
            <a:endParaRPr lang="fr-FR" dirty="0"/>
          </a:p>
          <a:p>
            <a:pPr>
              <a:buFont typeface="Arial" panose="020B0604020202020204" pitchFamily="34" charset="0"/>
              <a:buChar char="•"/>
            </a:pPr>
            <a:r>
              <a:rPr lang="fr-FR" dirty="0"/>
              <a:t>Faire bouger, apparaitre ou disparaitre des éléments de la page (un titre, un menu, un paragraphe, une image…).</a:t>
            </a:r>
          </a:p>
          <a:p>
            <a:pPr>
              <a:buFont typeface="Arial" panose="020B0604020202020204" pitchFamily="34" charset="0"/>
              <a:buChar char="•"/>
            </a:pPr>
            <a:r>
              <a:rPr lang="fr-FR" dirty="0"/>
              <a:t>Mettre à jour des éléments de la page sans recharger la page (changer le texte, recalculer un nombre, </a:t>
            </a:r>
            <a:r>
              <a:rPr lang="fr-FR" dirty="0" err="1"/>
              <a:t>etc</a:t>
            </a:r>
            <a:r>
              <a:rPr lang="fr-FR" dirty="0"/>
              <a:t>).</a:t>
            </a:r>
          </a:p>
          <a:p>
            <a:pPr>
              <a:buFont typeface="Arial" panose="020B0604020202020204" pitchFamily="34" charset="0"/>
              <a:buChar char="•"/>
            </a:pPr>
            <a:r>
              <a:rPr lang="fr-FR" dirty="0"/>
              <a:t>Demander au serveur un nouveau bout de page et l’insérer dans la page en cours, sans la recharger.</a:t>
            </a:r>
          </a:p>
          <a:p>
            <a:pPr>
              <a:buFont typeface="Arial" panose="020B0604020202020204" pitchFamily="34" charset="0"/>
              <a:buChar char="•"/>
            </a:pPr>
            <a:r>
              <a:rPr lang="fr-FR" dirty="0"/>
              <a:t>Attendre que l’utilisateur face quelque chose (cliquer, taper au clavier, bouger la souris…) et réagir (faire une des opérations ci-dessus suite à cette action).</a:t>
            </a:r>
          </a:p>
          <a:p>
            <a:r>
              <a:rPr lang="fr-FR" dirty="0"/>
              <a:t>Le code </a:t>
            </a:r>
            <a:r>
              <a:rPr lang="fr-FR" dirty="0" err="1"/>
              <a:t>Javascript</a:t>
            </a:r>
            <a:r>
              <a:rPr lang="fr-FR" dirty="0"/>
              <a:t> sert donc à donner du dynamisme à la page. Sans lui, la page ressemble à une page de livre, un peu animée (grâce à un autre langage appelé le CSS), mais qui ne change pas beaucoup.</a:t>
            </a:r>
          </a:p>
          <a:p>
            <a:pPr marL="0" indent="0">
              <a:buNone/>
            </a:pPr>
            <a:endParaRPr lang="fr-FR" dirty="0"/>
          </a:p>
        </p:txBody>
      </p:sp>
    </p:spTree>
    <p:extLst>
      <p:ext uri="{BB962C8B-B14F-4D97-AF65-F5344CB8AC3E}">
        <p14:creationId xmlns:p14="http://schemas.microsoft.com/office/powerpoint/2010/main" val="39566494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Quelques </a:t>
            </a:r>
            <a:r>
              <a:rPr lang="fr-FR" b="1" dirty="0" smtClean="0"/>
              <a:t>subtilités sur </a:t>
            </a:r>
            <a:r>
              <a:rPr lang="fr-FR" b="1" dirty="0" err="1" smtClean="0"/>
              <a:t>Javascript</a:t>
            </a:r>
            <a:endParaRPr lang="fr-FR" dirty="0"/>
          </a:p>
        </p:txBody>
      </p:sp>
      <p:sp>
        <p:nvSpPr>
          <p:cNvPr id="3" name="Espace réservé du contenu 2"/>
          <p:cNvSpPr>
            <a:spLocks noGrp="1"/>
          </p:cNvSpPr>
          <p:nvPr>
            <p:ph idx="1"/>
          </p:nvPr>
        </p:nvSpPr>
        <p:spPr>
          <a:xfrm>
            <a:off x="2589212" y="1600201"/>
            <a:ext cx="8915400" cy="4810124"/>
          </a:xfrm>
        </p:spPr>
        <p:txBody>
          <a:bodyPr>
            <a:normAutofit/>
          </a:bodyPr>
          <a:lstStyle/>
          <a:p>
            <a:r>
              <a:rPr lang="fr-FR" sz="2000" dirty="0"/>
              <a:t>Le code </a:t>
            </a:r>
            <a:r>
              <a:rPr lang="fr-FR" sz="2000" dirty="0" err="1"/>
              <a:t>Javascript</a:t>
            </a:r>
            <a:r>
              <a:rPr lang="fr-FR" sz="2000" dirty="0"/>
              <a:t> est lu et exécuté sur le navigateur Web, donc sur l’ordinateur de l’internaute.</a:t>
            </a:r>
          </a:p>
          <a:p>
            <a:r>
              <a:rPr lang="fr-FR" sz="2000" dirty="0"/>
              <a:t>C’est ce qu’on appelle du code “côté client”. Et il ne peut pas interagir directement avec le code “côté serveur” (celui qui a produit la page Web); et donc on ne peut pas communiquer directement entre le </a:t>
            </a:r>
            <a:r>
              <a:rPr lang="fr-FR" sz="2000" dirty="0" err="1"/>
              <a:t>Javascript</a:t>
            </a:r>
            <a:r>
              <a:rPr lang="fr-FR" sz="2000" dirty="0"/>
              <a:t> côté client et PHP côté serveur par exemple.</a:t>
            </a:r>
          </a:p>
          <a:p>
            <a:r>
              <a:rPr lang="fr-FR" sz="2000" b="1" dirty="0"/>
              <a:t>Comme l’internaute a le contrôle de sa machine, il peut choisir de désactiver le support de </a:t>
            </a:r>
            <a:r>
              <a:rPr lang="fr-FR" sz="2000" b="1" dirty="0" err="1"/>
              <a:t>Javascript</a:t>
            </a:r>
            <a:r>
              <a:rPr lang="fr-FR" sz="2000" b="1" dirty="0"/>
              <a:t> sur son navigateur. Dans ce cas, ce dernier ignorera le code </a:t>
            </a:r>
            <a:r>
              <a:rPr lang="fr-FR" sz="2000" b="1" dirty="0" err="1"/>
              <a:t>Javascript</a:t>
            </a:r>
            <a:r>
              <a:rPr lang="fr-FR" sz="2000" b="1" dirty="0"/>
              <a:t> et fera comme si il n’était pas là. Il verra la page, mais tous les éléments qui fonctionnent avec </a:t>
            </a:r>
            <a:r>
              <a:rPr lang="fr-FR" sz="2000" b="1" dirty="0" err="1"/>
              <a:t>Javascript</a:t>
            </a:r>
            <a:r>
              <a:rPr lang="fr-FR" sz="2000" b="1" dirty="0"/>
              <a:t> ne marcheront pas.</a:t>
            </a:r>
            <a:endParaRPr lang="fr-FR" sz="2000" dirty="0"/>
          </a:p>
          <a:p>
            <a:endParaRPr lang="fr-FR" sz="2000" dirty="0"/>
          </a:p>
        </p:txBody>
      </p:sp>
    </p:spTree>
    <p:extLst>
      <p:ext uri="{BB962C8B-B14F-4D97-AF65-F5344CB8AC3E}">
        <p14:creationId xmlns:p14="http://schemas.microsoft.com/office/powerpoint/2010/main" val="35623638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err="1"/>
              <a:t>Javascript</a:t>
            </a:r>
            <a:r>
              <a:rPr lang="fr-FR" b="1" dirty="0"/>
              <a:t> moderne</a:t>
            </a:r>
            <a:endParaRPr lang="fr-FR" dirty="0"/>
          </a:p>
        </p:txBody>
      </p:sp>
      <p:sp>
        <p:nvSpPr>
          <p:cNvPr id="3" name="Espace réservé du contenu 2"/>
          <p:cNvSpPr>
            <a:spLocks noGrp="1"/>
          </p:cNvSpPr>
          <p:nvPr>
            <p:ph idx="1"/>
          </p:nvPr>
        </p:nvSpPr>
        <p:spPr>
          <a:xfrm>
            <a:off x="2589212" y="1438275"/>
            <a:ext cx="8915400" cy="4867275"/>
          </a:xfrm>
        </p:spPr>
        <p:txBody>
          <a:bodyPr>
            <a:normAutofit fontScale="92500" lnSpcReduction="10000"/>
          </a:bodyPr>
          <a:lstStyle/>
          <a:p>
            <a:r>
              <a:rPr lang="fr-FR" sz="2000" dirty="0"/>
              <a:t>Aujourd’hui le langage </a:t>
            </a:r>
            <a:r>
              <a:rPr lang="fr-FR" sz="2000" dirty="0" err="1"/>
              <a:t>Javascript</a:t>
            </a:r>
            <a:r>
              <a:rPr lang="fr-FR" sz="2000" dirty="0"/>
              <a:t> est massivement utilisé sur tous les sites Web grand public. Des outils, tel que jQuery, on été développés pour faciliter son utilisation et les navigateurs sont devenus beaucoup plus efficaces dans son traitement.</a:t>
            </a:r>
          </a:p>
          <a:p>
            <a:r>
              <a:rPr lang="fr-FR" sz="2000" dirty="0"/>
              <a:t>La popularité grandissante dans les années 2000 d’un outil appelé AJAX, qui permet à </a:t>
            </a:r>
            <a:r>
              <a:rPr lang="fr-FR" sz="2000" dirty="0" err="1"/>
              <a:t>Javascript</a:t>
            </a:r>
            <a:r>
              <a:rPr lang="fr-FR" sz="2000" dirty="0"/>
              <a:t> de mettre à jour une page sans la recharger, a propulsé le langage sur le devant de la scène</a:t>
            </a:r>
            <a:r>
              <a:rPr lang="fr-FR" sz="2000" dirty="0" smtClean="0"/>
              <a:t>.</a:t>
            </a:r>
          </a:p>
          <a:p>
            <a:r>
              <a:rPr lang="fr-FR" sz="2000" dirty="0" smtClean="0"/>
              <a:t> </a:t>
            </a:r>
            <a:r>
              <a:rPr lang="fr-FR" sz="2000" dirty="0"/>
              <a:t>L’utilisation d’AJAX rendant, si il elle est bien faite, la consultation du site plus rapide et fluide, on l’a rapidement retrouvé sur tous les sites les plus fréquentés</a:t>
            </a:r>
            <a:r>
              <a:rPr lang="fr-FR" sz="2000" dirty="0" smtClean="0"/>
              <a:t>.</a:t>
            </a:r>
          </a:p>
          <a:p>
            <a:r>
              <a:rPr lang="fr-FR" sz="2000" dirty="0" err="1"/>
              <a:t>Javascript</a:t>
            </a:r>
            <a:r>
              <a:rPr lang="fr-FR" sz="2000" dirty="0"/>
              <a:t> permet aujourd’hui, avec le support d’autres technologies (Flash, HTML5, </a:t>
            </a:r>
            <a:r>
              <a:rPr lang="fr-FR" sz="2000" dirty="0" err="1"/>
              <a:t>canvas</a:t>
            </a:r>
            <a:r>
              <a:rPr lang="fr-FR" sz="2000" dirty="0"/>
              <a:t>, CSS3, </a:t>
            </a:r>
            <a:r>
              <a:rPr lang="fr-FR" sz="2000" dirty="0" err="1"/>
              <a:t>WebGL</a:t>
            </a:r>
            <a:r>
              <a:rPr lang="fr-FR" sz="2000" dirty="0"/>
              <a:t>…), de faire des choses très évoluées comme de la 3D, de la manipulation d’images, de sons et de </a:t>
            </a:r>
            <a:r>
              <a:rPr lang="fr-FR" sz="2000" dirty="0" err="1"/>
              <a:t>videos</a:t>
            </a:r>
            <a:r>
              <a:rPr lang="fr-FR" sz="2000" dirty="0"/>
              <a:t>. Bientôt, avec des innovations comme </a:t>
            </a:r>
            <a:r>
              <a:rPr lang="fr-FR" sz="2000" dirty="0" err="1"/>
              <a:t>WebRTC</a:t>
            </a:r>
            <a:r>
              <a:rPr lang="fr-FR" sz="2000" dirty="0"/>
              <a:t>, </a:t>
            </a:r>
            <a:r>
              <a:rPr lang="fr-FR" sz="2000" dirty="0" err="1"/>
              <a:t>Javascript</a:t>
            </a:r>
            <a:r>
              <a:rPr lang="fr-FR" sz="2000" dirty="0"/>
              <a:t> permettra de faire du Peer-to-</a:t>
            </a:r>
            <a:r>
              <a:rPr lang="fr-FR" sz="2000" dirty="0" err="1"/>
              <a:t>peer</a:t>
            </a:r>
            <a:r>
              <a:rPr lang="fr-FR" sz="2000" dirty="0"/>
              <a:t> et de la vision conférence à l’intérieur du navigateur </a:t>
            </a:r>
            <a:r>
              <a:rPr lang="fr-FR" sz="2000" dirty="0" smtClean="0"/>
              <a:t>Web.</a:t>
            </a:r>
            <a:endParaRPr lang="fr-FR" sz="2000" dirty="0"/>
          </a:p>
          <a:p>
            <a:endParaRPr lang="fr-FR" sz="2000" dirty="0"/>
          </a:p>
        </p:txBody>
      </p:sp>
    </p:spTree>
    <p:extLst>
      <p:ext uri="{BB962C8B-B14F-4D97-AF65-F5344CB8AC3E}">
        <p14:creationId xmlns:p14="http://schemas.microsoft.com/office/powerpoint/2010/main" val="3887090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a:t>Javascript</a:t>
            </a:r>
            <a:r>
              <a:rPr lang="fr-FR" b="1" dirty="0"/>
              <a:t>, en dehors d’un navigateur Web</a:t>
            </a:r>
            <a:endParaRPr lang="fr-FR" dirty="0"/>
          </a:p>
        </p:txBody>
      </p:sp>
      <p:sp>
        <p:nvSpPr>
          <p:cNvPr id="3" name="Espace réservé du contenu 2"/>
          <p:cNvSpPr>
            <a:spLocks noGrp="1"/>
          </p:cNvSpPr>
          <p:nvPr>
            <p:ph idx="1"/>
          </p:nvPr>
        </p:nvSpPr>
        <p:spPr>
          <a:xfrm>
            <a:off x="2589212" y="2133599"/>
            <a:ext cx="8915400" cy="4391025"/>
          </a:xfrm>
        </p:spPr>
        <p:txBody>
          <a:bodyPr>
            <a:normAutofit/>
          </a:bodyPr>
          <a:lstStyle/>
          <a:p>
            <a:pPr marL="0" indent="0">
              <a:buNone/>
            </a:pPr>
            <a:r>
              <a:rPr lang="fr-FR" sz="2000" dirty="0"/>
              <a:t>Avec l’amélioration des performances de </a:t>
            </a:r>
            <a:r>
              <a:rPr lang="fr-FR" sz="2000" dirty="0" err="1"/>
              <a:t>Javascript</a:t>
            </a:r>
            <a:r>
              <a:rPr lang="fr-FR" sz="2000" dirty="0"/>
              <a:t>, le langage a été de plus en plus utilisé en dehors du navigateur Web. On le retrouve aujourd’hui un peu partout :</a:t>
            </a:r>
          </a:p>
          <a:p>
            <a:pPr>
              <a:buFont typeface="Arial" panose="020B0604020202020204" pitchFamily="34" charset="0"/>
              <a:buChar char="•"/>
            </a:pPr>
            <a:r>
              <a:rPr lang="fr-FR" sz="2000" dirty="0"/>
              <a:t>Sur les serveurs, l’exemple le plus célèbre étant </a:t>
            </a:r>
            <a:r>
              <a:rPr lang="fr-FR" sz="2000" dirty="0" err="1">
                <a:hlinkClick r:id="rId2"/>
              </a:rPr>
              <a:t>NodeJS</a:t>
            </a:r>
            <a:r>
              <a:rPr lang="fr-FR" sz="2000" dirty="0"/>
              <a:t>, un outil qui permet de générer les pages Web avant de les envoyer au navigateur.</a:t>
            </a:r>
          </a:p>
          <a:p>
            <a:pPr>
              <a:buFont typeface="Arial" panose="020B0604020202020204" pitchFamily="34" charset="0"/>
              <a:buChar char="•"/>
            </a:pPr>
            <a:r>
              <a:rPr lang="fr-FR" sz="2000" dirty="0"/>
              <a:t>Sur les interfaces des ordinateurs, il permet d’afficher des fenêtres et des boutons (Scripting QT, Gnome Shell).</a:t>
            </a:r>
          </a:p>
          <a:p>
            <a:pPr>
              <a:buFont typeface="Arial" panose="020B0604020202020204" pitchFamily="34" charset="0"/>
              <a:buChar char="•"/>
            </a:pPr>
            <a:r>
              <a:rPr lang="fr-FR" sz="2000" dirty="0"/>
              <a:t>Sur les téléphones, pour le moment sur </a:t>
            </a:r>
            <a:r>
              <a:rPr lang="fr-FR" sz="2000" dirty="0" err="1">
                <a:hlinkClick r:id="rId3"/>
              </a:rPr>
              <a:t>FirefoxOS</a:t>
            </a:r>
            <a:r>
              <a:rPr lang="fr-FR" sz="2000" dirty="0"/>
              <a:t> et </a:t>
            </a:r>
            <a:r>
              <a:rPr lang="fr-FR" sz="2000" dirty="0" err="1">
                <a:hlinkClick r:id="rId4"/>
              </a:rPr>
              <a:t>PhoneGap</a:t>
            </a:r>
            <a:r>
              <a:rPr lang="fr-FR" sz="2000" dirty="0"/>
              <a:t>, il permet d’écrire des applications.</a:t>
            </a:r>
          </a:p>
          <a:p>
            <a:endParaRPr lang="fr-FR" sz="2000" dirty="0"/>
          </a:p>
        </p:txBody>
      </p:sp>
    </p:spTree>
    <p:extLst>
      <p:ext uri="{BB962C8B-B14F-4D97-AF65-F5344CB8AC3E}">
        <p14:creationId xmlns:p14="http://schemas.microsoft.com/office/powerpoint/2010/main" val="10965006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Nouveauté de JavaScript dans html5 (suite)</a:t>
            </a:r>
            <a:endParaRPr lang="fr-FR" b="1" dirty="0"/>
          </a:p>
        </p:txBody>
      </p:sp>
      <p:sp>
        <p:nvSpPr>
          <p:cNvPr id="3" name="Espace réservé du contenu 2"/>
          <p:cNvSpPr>
            <a:spLocks noGrp="1"/>
          </p:cNvSpPr>
          <p:nvPr>
            <p:ph idx="1"/>
          </p:nvPr>
        </p:nvSpPr>
        <p:spPr>
          <a:xfrm>
            <a:off x="2257425" y="2133600"/>
            <a:ext cx="9391649" cy="4495800"/>
          </a:xfrm>
        </p:spPr>
        <p:txBody>
          <a:bodyPr>
            <a:normAutofit/>
          </a:bodyPr>
          <a:lstStyle/>
          <a:p>
            <a:r>
              <a:rPr lang="fr-FR" sz="2000" b="1" dirty="0"/>
              <a:t>Le Local Storage</a:t>
            </a:r>
          </a:p>
          <a:p>
            <a:pPr>
              <a:buFont typeface="Arial" panose="020B0604020202020204" pitchFamily="34" charset="0"/>
              <a:buChar char="•"/>
            </a:pPr>
            <a:r>
              <a:rPr lang="fr-FR" sz="2000" dirty="0"/>
              <a:t>Le Local Storage est une manière élégante de stocker dans le navigateur des informations facilement. Par exemple, pour écrire puis lire une valeur dans le Local Storage il suffit d’écrire </a:t>
            </a:r>
            <a:r>
              <a:rPr lang="fr-FR" sz="2000" dirty="0" smtClean="0"/>
              <a:t>:</a:t>
            </a:r>
          </a:p>
          <a:p>
            <a:pPr marL="0" indent="0">
              <a:buNone/>
            </a:pPr>
            <a:endParaRPr lang="fr-FR" sz="2000" dirty="0"/>
          </a:p>
          <a:p>
            <a:pPr marL="0" indent="0">
              <a:buNone/>
            </a:pPr>
            <a:endParaRPr lang="fr-FR" sz="2000" dirty="0" smtClean="0"/>
          </a:p>
          <a:p>
            <a:pPr>
              <a:buFont typeface="Arial" panose="020B0604020202020204" pitchFamily="34" charset="0"/>
              <a:buChar char="•"/>
            </a:pPr>
            <a:r>
              <a:rPr lang="fr-FR" sz="2000" dirty="0"/>
              <a:t>La variable sera toujours disponible si l’utilisateur ferme puis ré-ouvre son navigateur. L’utilisation du Local Storage est proche de celle des cookies, mais contrairement aux cookies, ces informations ne sont jamais communiquées au </a:t>
            </a:r>
            <a:r>
              <a:rPr lang="fr-FR" sz="2000" dirty="0" smtClean="0"/>
              <a:t>serveur</a:t>
            </a:r>
            <a:r>
              <a:rPr lang="fr-FR" sz="2000" dirty="0"/>
              <a:t>. Elles sont ainsi particulièrement adaptées aux applications offline</a:t>
            </a:r>
            <a:r>
              <a:rPr lang="fr-FR" sz="2000" dirty="0" smtClean="0"/>
              <a:t>.</a:t>
            </a:r>
          </a:p>
          <a:p>
            <a:pPr marL="0" indent="0">
              <a:buNone/>
            </a:pPr>
            <a:endParaRPr lang="fr-FR" sz="2000" dirty="0"/>
          </a:p>
        </p:txBody>
      </p:sp>
      <p:sp>
        <p:nvSpPr>
          <p:cNvPr id="4" name="Rectangle 2"/>
          <p:cNvSpPr>
            <a:spLocks noChangeArrowheads="1"/>
          </p:cNvSpPr>
          <p:nvPr/>
        </p:nvSpPr>
        <p:spPr bwMode="auto">
          <a:xfrm>
            <a:off x="2714625" y="3744753"/>
            <a:ext cx="7972425"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	</a:t>
            </a:r>
            <a:r>
              <a:rPr lang="fr-FR" altLang="fr-FR" sz="1000" dirty="0" err="1">
                <a:solidFill>
                  <a:srgbClr val="000000"/>
                </a:solidFill>
                <a:latin typeface="Consolas" panose="020B0609020204030204" pitchFamily="49" charset="0"/>
                <a:cs typeface="Consolas" panose="020B0609020204030204" pitchFamily="49" charset="0"/>
              </a:rPr>
              <a:t>l</a:t>
            </a:r>
            <a:r>
              <a:rPr kumimoji="0" lang="fr-FR" altLang="fr-FR" sz="1600" b="0" i="0" u="none" strike="noStrike" cap="none" normalizeH="0" baseline="0" dirty="0" err="1" smtClean="0">
                <a:ln>
                  <a:noFill/>
                </a:ln>
                <a:solidFill>
                  <a:srgbClr val="000000"/>
                </a:solidFill>
                <a:effectLst/>
                <a:latin typeface="Consolas" panose="020B0609020204030204" pitchFamily="49" charset="0"/>
                <a:cs typeface="Consolas" panose="020B0609020204030204" pitchFamily="49" charset="0"/>
              </a:rPr>
              <a:t>ocalStorage.setItem</a:t>
            </a:r>
            <a:r>
              <a:rPr kumimoji="0" lang="fr-FR" altLang="fr-FR" sz="16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6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6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name</a:t>
            </a:r>
            <a:r>
              <a:rPr kumimoji="0" lang="fr-FR" altLang="fr-FR" sz="16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6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 </a:t>
            </a:r>
            <a:r>
              <a:rPr kumimoji="0" lang="fr-FR" altLang="fr-FR" sz="16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 </a:t>
            </a:r>
            <a:r>
              <a:rPr kumimoji="0" lang="fr-FR" altLang="fr-FR" sz="16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ouattara</a:t>
            </a:r>
            <a:r>
              <a:rPr kumimoji="0" lang="fr-FR" altLang="fr-FR" sz="16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6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     </a:t>
            </a:r>
            <a:endParaRPr kumimoji="0" lang="fr-FR" altLang="fr-FR" sz="16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	</a:t>
            </a:r>
            <a:r>
              <a:rPr kumimoji="0" lang="fr-FR" altLang="fr-FR" sz="1600" b="0" i="0" u="none" strike="noStrike" cap="none" normalizeH="0" baseline="0" dirty="0" err="1" smtClean="0">
                <a:ln>
                  <a:noFill/>
                </a:ln>
                <a:solidFill>
                  <a:srgbClr val="000000"/>
                </a:solidFill>
                <a:effectLst/>
                <a:latin typeface="Consolas" panose="020B0609020204030204" pitchFamily="49" charset="0"/>
                <a:cs typeface="Consolas" panose="020B0609020204030204" pitchFamily="49" charset="0"/>
              </a:rPr>
              <a:t>alert</a:t>
            </a:r>
            <a:r>
              <a:rPr kumimoji="0" lang="fr-FR" altLang="fr-FR" sz="16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600" b="0" i="0" u="none" strike="noStrike" cap="none" normalizeH="0" baseline="0" dirty="0" err="1" smtClean="0">
                <a:ln>
                  <a:noFill/>
                </a:ln>
                <a:solidFill>
                  <a:srgbClr val="000000"/>
                </a:solidFill>
                <a:effectLst/>
                <a:latin typeface="Consolas" panose="020B0609020204030204" pitchFamily="49" charset="0"/>
                <a:cs typeface="Consolas" panose="020B0609020204030204" pitchFamily="49" charset="0"/>
              </a:rPr>
              <a:t>localStorage.getItem</a:t>
            </a:r>
            <a:r>
              <a:rPr kumimoji="0" lang="fr-FR" altLang="fr-FR" sz="16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6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6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name</a:t>
            </a:r>
            <a:r>
              <a:rPr kumimoji="0" lang="fr-FR" altLang="fr-FR" sz="16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6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endParaRPr kumimoji="0" lang="fr-FR" altLang="fr-FR" sz="16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5495443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Nouveauté de JavaScript dans html5 (suite)</a:t>
            </a:r>
            <a:endParaRPr lang="fr-FR" dirty="0"/>
          </a:p>
        </p:txBody>
      </p:sp>
      <p:sp>
        <p:nvSpPr>
          <p:cNvPr id="3" name="Espace réservé du contenu 2"/>
          <p:cNvSpPr>
            <a:spLocks noGrp="1"/>
          </p:cNvSpPr>
          <p:nvPr>
            <p:ph idx="1"/>
          </p:nvPr>
        </p:nvSpPr>
        <p:spPr>
          <a:xfrm>
            <a:off x="2589212" y="1755648"/>
            <a:ext cx="8915400" cy="5010912"/>
          </a:xfrm>
        </p:spPr>
        <p:txBody>
          <a:bodyPr>
            <a:normAutofit/>
          </a:bodyPr>
          <a:lstStyle/>
          <a:p>
            <a:r>
              <a:rPr lang="fr-FR" b="1" dirty="0"/>
              <a:t>La </a:t>
            </a:r>
            <a:r>
              <a:rPr lang="fr-FR" b="1" dirty="0" smtClean="0"/>
              <a:t>géolocalisation</a:t>
            </a:r>
          </a:p>
          <a:p>
            <a:pPr marL="0" indent="0">
              <a:buNone/>
            </a:pPr>
            <a:r>
              <a:rPr lang="fr-FR" dirty="0"/>
              <a:t>Il ne s’agit pas strictement d’une spécification de l’HTML5, mais elle y est souvent associée.</a:t>
            </a:r>
            <a:br>
              <a:rPr lang="fr-FR" dirty="0"/>
            </a:br>
            <a:r>
              <a:rPr lang="fr-FR" dirty="0"/>
              <a:t>Il est possible grâce à l’API de géolocalisation d’accéder aux coordonnées de l’utilisateur si celui-ci a accepté de partager sa position via le bandeau s’affichant en haut de page </a:t>
            </a:r>
            <a:r>
              <a:rPr lang="fr-FR" dirty="0" smtClean="0"/>
              <a:t>:</a:t>
            </a:r>
          </a:p>
          <a:p>
            <a:pPr marL="0" indent="0">
              <a:buNone/>
            </a:pPr>
            <a:endParaRPr lang="fr-FR" dirty="0"/>
          </a:p>
          <a:p>
            <a:pPr marL="0" indent="0">
              <a:buNone/>
            </a:pPr>
            <a:endParaRPr lang="fr-FR" dirty="0" smtClean="0"/>
          </a:p>
          <a:p>
            <a:pPr marL="0" indent="0" fontAlgn="base">
              <a:buNone/>
            </a:pPr>
            <a:r>
              <a:rPr lang="fr-FR" dirty="0"/>
              <a:t>On peut alors très facilement disposer d’informations telles que :</a:t>
            </a:r>
          </a:p>
          <a:p>
            <a:pPr fontAlgn="base">
              <a:buFont typeface="Arial" panose="020B0604020202020204" pitchFamily="34" charset="0"/>
              <a:buChar char="•"/>
            </a:pPr>
            <a:r>
              <a:rPr lang="fr-FR" dirty="0"/>
              <a:t>La latitude, la longitude, et l’altitude de l’utilisateur</a:t>
            </a:r>
          </a:p>
          <a:p>
            <a:pPr fontAlgn="base">
              <a:buFont typeface="Arial" panose="020B0604020202020204" pitchFamily="34" charset="0"/>
              <a:buChar char="•"/>
            </a:pPr>
            <a:r>
              <a:rPr lang="fr-FR" dirty="0"/>
              <a:t>Son orientation par rapport au Nord</a:t>
            </a:r>
          </a:p>
          <a:p>
            <a:pPr fontAlgn="base">
              <a:buFont typeface="Arial" panose="020B0604020202020204" pitchFamily="34" charset="0"/>
              <a:buChar char="•"/>
            </a:pPr>
            <a:r>
              <a:rPr lang="fr-FR" dirty="0"/>
              <a:t>La vitesse à laquelle il se déplace</a:t>
            </a:r>
          </a:p>
          <a:p>
            <a:pPr marL="0" indent="0">
              <a:buNone/>
            </a:pPr>
            <a:endParaRPr lang="fr-FR" dirty="0" smtClean="0"/>
          </a:p>
          <a:p>
            <a:pPr marL="0" indent="0">
              <a:buNone/>
            </a:pPr>
            <a:endParaRPr lang="fr-FR" b="1" dirty="0"/>
          </a:p>
          <a:p>
            <a:pPr marL="0" indent="0">
              <a:buNone/>
            </a:pPr>
            <a:endParaRPr lang="fr-FR" dirty="0"/>
          </a:p>
        </p:txBody>
      </p:sp>
      <p:pic>
        <p:nvPicPr>
          <p:cNvPr id="1026" name="Picture 2" descr="Barre d'autorisation de partage de la géolocalisation en HTML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2471" y="3908678"/>
            <a:ext cx="8286750" cy="352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49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différentes versions de HTML et CSS</a:t>
            </a:r>
            <a:br>
              <a:rPr lang="fr-FR" b="1" dirty="0"/>
            </a:br>
            <a:endParaRPr lang="fr-FR" dirty="0"/>
          </a:p>
        </p:txBody>
      </p:sp>
      <p:sp>
        <p:nvSpPr>
          <p:cNvPr id="3" name="Espace réservé du contenu 2"/>
          <p:cNvSpPr>
            <a:spLocks noGrp="1"/>
          </p:cNvSpPr>
          <p:nvPr>
            <p:ph idx="1"/>
          </p:nvPr>
        </p:nvSpPr>
        <p:spPr/>
        <p:txBody>
          <a:bodyPr>
            <a:noAutofit/>
          </a:bodyPr>
          <a:lstStyle/>
          <a:p>
            <a:r>
              <a:rPr lang="fr-FR" sz="2000" b="1" dirty="0" smtClean="0">
                <a:solidFill>
                  <a:srgbClr val="FF0000"/>
                </a:solidFill>
              </a:rPr>
              <a:t>HTML (1/2)</a:t>
            </a:r>
          </a:p>
          <a:p>
            <a:pPr>
              <a:buFont typeface="Arial" panose="020B0604020202020204" pitchFamily="34" charset="0"/>
              <a:buChar char="•"/>
            </a:pPr>
            <a:r>
              <a:rPr lang="fr-FR" sz="2000" b="1" dirty="0"/>
              <a:t>HTML 1</a:t>
            </a:r>
            <a:r>
              <a:rPr lang="fr-FR" sz="2000" dirty="0"/>
              <a:t> : P</a:t>
            </a:r>
            <a:r>
              <a:rPr lang="fr-FR" sz="2000" dirty="0" smtClean="0"/>
              <a:t>remière </a:t>
            </a:r>
            <a:r>
              <a:rPr lang="fr-FR" sz="2000" dirty="0"/>
              <a:t>version créée par Tim </a:t>
            </a:r>
            <a:r>
              <a:rPr lang="fr-FR" sz="2000" dirty="0" err="1"/>
              <a:t>Berners</a:t>
            </a:r>
            <a:r>
              <a:rPr lang="fr-FR" sz="2000" dirty="0"/>
              <a:t>-Lee en 1991.</a:t>
            </a:r>
          </a:p>
          <a:p>
            <a:pPr>
              <a:buFont typeface="Arial" panose="020B0604020202020204" pitchFamily="34" charset="0"/>
              <a:buChar char="•"/>
            </a:pPr>
            <a:r>
              <a:rPr lang="fr-FR" sz="2000" b="1" dirty="0"/>
              <a:t>HTML 2</a:t>
            </a:r>
            <a:r>
              <a:rPr lang="fr-FR" sz="2000" dirty="0"/>
              <a:t> : D</a:t>
            </a:r>
            <a:r>
              <a:rPr lang="fr-FR" sz="2000" dirty="0" smtClean="0"/>
              <a:t>euxième </a:t>
            </a:r>
            <a:r>
              <a:rPr lang="fr-FR" sz="2000" dirty="0"/>
              <a:t>version du HTML </a:t>
            </a:r>
            <a:r>
              <a:rPr lang="fr-FR" sz="2000" dirty="0" smtClean="0"/>
              <a:t>apparu </a:t>
            </a:r>
            <a:r>
              <a:rPr lang="fr-FR" sz="2000" dirty="0"/>
              <a:t>en 1994 et prend fin en 1996 avec l'apparition du HTML 3.0. C'est cette version qui posera en fait les bases des versions suivantes du HTML. Les règles et le fonctionnement de cette version sont donnés par le W3C (tandis que la première version avait été créée par un seul homme).</a:t>
            </a:r>
          </a:p>
          <a:p>
            <a:pPr>
              <a:buFont typeface="Arial" panose="020B0604020202020204" pitchFamily="34" charset="0"/>
              <a:buChar char="•"/>
            </a:pPr>
            <a:r>
              <a:rPr lang="fr-FR" sz="2000" b="1" dirty="0"/>
              <a:t>HTML 3</a:t>
            </a:r>
            <a:r>
              <a:rPr lang="fr-FR" sz="2000" dirty="0"/>
              <a:t> : apparue en 1996, cette nouvelle version du HTML rajoute de nombreuses possibilités au langage comme les tableaux, les applets, les scripts, le positionnement du texte autour des images, etc.</a:t>
            </a:r>
          </a:p>
          <a:p>
            <a:pPr>
              <a:buFont typeface="Arial" panose="020B0604020202020204" pitchFamily="34" charset="0"/>
              <a:buChar char="•"/>
            </a:pPr>
            <a:endParaRPr lang="fr-FR" sz="2000" dirty="0"/>
          </a:p>
        </p:txBody>
      </p:sp>
    </p:spTree>
    <p:extLst>
      <p:ext uri="{BB962C8B-B14F-4D97-AF65-F5344CB8AC3E}">
        <p14:creationId xmlns:p14="http://schemas.microsoft.com/office/powerpoint/2010/main" val="39773371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Nouveauté de JavaScript dans html5 (suite)</a:t>
            </a:r>
            <a:endParaRPr lang="fr-FR" dirty="0"/>
          </a:p>
        </p:txBody>
      </p:sp>
      <p:sp>
        <p:nvSpPr>
          <p:cNvPr id="3" name="Espace réservé du contenu 2"/>
          <p:cNvSpPr>
            <a:spLocks noGrp="1"/>
          </p:cNvSpPr>
          <p:nvPr>
            <p:ph idx="1"/>
          </p:nvPr>
        </p:nvSpPr>
        <p:spPr>
          <a:xfrm>
            <a:off x="2589212" y="2133600"/>
            <a:ext cx="8915400" cy="4559808"/>
          </a:xfrm>
        </p:spPr>
        <p:txBody>
          <a:bodyPr>
            <a:normAutofit lnSpcReduction="10000"/>
          </a:bodyPr>
          <a:lstStyle/>
          <a:p>
            <a:r>
              <a:rPr lang="fr-FR" b="1" dirty="0"/>
              <a:t>Le Drag and Drop</a:t>
            </a:r>
          </a:p>
          <a:p>
            <a:pPr marL="0" indent="0">
              <a:buNone/>
            </a:pPr>
            <a:r>
              <a:rPr lang="fr-FR" dirty="0"/>
              <a:t>Il est également possible d’effectuer des “glisser-déposer” dans une page web. </a:t>
            </a:r>
            <a:r>
              <a:rPr lang="fr-FR" dirty="0" smtClean="0"/>
              <a:t>Par </a:t>
            </a:r>
            <a:r>
              <a:rPr lang="fr-FR" dirty="0"/>
              <a:t>exemple, si l’on souhaite pouvoir déplacer un élément d’une liste, il suffit de déclarer cet élément avec l’attribut “</a:t>
            </a:r>
            <a:r>
              <a:rPr lang="fr-FR" dirty="0" err="1"/>
              <a:t>draggable</a:t>
            </a:r>
            <a:r>
              <a:rPr lang="fr-FR" dirty="0"/>
              <a:t>” à </a:t>
            </a:r>
            <a:r>
              <a:rPr lang="fr-FR" dirty="0" err="1"/>
              <a:t>true</a:t>
            </a:r>
            <a:r>
              <a:rPr lang="fr-FR" dirty="0"/>
              <a:t> </a:t>
            </a:r>
            <a:r>
              <a:rPr lang="fr-FR" dirty="0" smtClean="0"/>
              <a:t>:</a:t>
            </a:r>
          </a:p>
          <a:p>
            <a:pPr marL="0" indent="0">
              <a:buNone/>
            </a:pPr>
            <a:endParaRPr lang="fr-FR" dirty="0"/>
          </a:p>
          <a:p>
            <a:pPr>
              <a:buFont typeface="Arial" panose="020B0604020202020204" pitchFamily="34" charset="0"/>
              <a:buChar char="•"/>
            </a:pPr>
            <a:r>
              <a:rPr lang="fr-FR" dirty="0"/>
              <a:t>Définir une zone potentielle de destination </a:t>
            </a:r>
            <a:r>
              <a:rPr lang="fr-FR" dirty="0" smtClean="0"/>
              <a:t>:</a:t>
            </a:r>
          </a:p>
          <a:p>
            <a:pPr marL="0" indent="0">
              <a:buNone/>
            </a:pPr>
            <a:endParaRPr lang="fr-FR" dirty="0"/>
          </a:p>
          <a:p>
            <a:pPr>
              <a:buFont typeface="Arial" panose="020B0604020202020204" pitchFamily="34" charset="0"/>
              <a:buChar char="•"/>
            </a:pPr>
            <a:r>
              <a:rPr lang="fr-FR" dirty="0"/>
              <a:t>Puis ensuite effectuer le traitement </a:t>
            </a:r>
            <a:r>
              <a:rPr lang="fr-FR" dirty="0" err="1"/>
              <a:t>Javascript</a:t>
            </a:r>
            <a:r>
              <a:rPr lang="fr-FR" dirty="0"/>
              <a:t> </a:t>
            </a:r>
            <a:r>
              <a:rPr lang="fr-FR" dirty="0" smtClean="0"/>
              <a:t>correspondant:</a:t>
            </a:r>
          </a:p>
          <a:p>
            <a:pPr>
              <a:buFont typeface="Arial" panose="020B0604020202020204" pitchFamily="34" charset="0"/>
              <a:buChar char="•"/>
            </a:pPr>
            <a:endParaRPr lang="fr-FR" dirty="0"/>
          </a:p>
          <a:p>
            <a:pPr>
              <a:buFont typeface="Arial" panose="020B0604020202020204" pitchFamily="34" charset="0"/>
              <a:buChar char="•"/>
            </a:pPr>
            <a:endParaRPr lang="fr-FR" dirty="0" smtClean="0"/>
          </a:p>
          <a:p>
            <a:pPr>
              <a:buFont typeface="Arial" panose="020B0604020202020204" pitchFamily="34" charset="0"/>
              <a:buChar char="•"/>
            </a:pPr>
            <a:endParaRPr lang="fr-FR" dirty="0" smtClean="0"/>
          </a:p>
          <a:p>
            <a:pPr marL="0" indent="0">
              <a:buNone/>
            </a:pPr>
            <a:r>
              <a:rPr lang="fr-FR" dirty="0" smtClean="0"/>
              <a:t>Notons que l’utilisation </a:t>
            </a:r>
            <a:r>
              <a:rPr lang="fr-FR" dirty="0"/>
              <a:t>de bibliothèques telles que jQuery est préférable à l’injection de code </a:t>
            </a:r>
            <a:r>
              <a:rPr lang="fr-FR" dirty="0" err="1"/>
              <a:t>Javascript</a:t>
            </a:r>
            <a:r>
              <a:rPr lang="fr-FR" dirty="0"/>
              <a:t> dans l’HTML.</a:t>
            </a:r>
            <a:endParaRPr lang="fr-FR" dirty="0" smtClean="0"/>
          </a:p>
          <a:p>
            <a:pPr marL="0" indent="0">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801061576"/>
              </p:ext>
            </p:extLst>
          </p:nvPr>
        </p:nvGraphicFramePr>
        <p:xfrm>
          <a:off x="2944368" y="3483864"/>
          <a:ext cx="6830568" cy="301752"/>
        </p:xfrm>
        <a:graphic>
          <a:graphicData uri="http://schemas.openxmlformats.org/drawingml/2006/table">
            <a:tbl>
              <a:tblPr/>
              <a:tblGrid>
                <a:gridCol w="327493"/>
                <a:gridCol w="6503075"/>
              </a:tblGrid>
              <a:tr h="301752">
                <a:tc>
                  <a:txBody>
                    <a:bodyPr/>
                    <a:lstStyle/>
                    <a:p>
                      <a:pPr algn="r" rtl="0" fontAlgn="base"/>
                      <a:r>
                        <a:rPr lang="fr-FR" b="0" i="0" dirty="0">
                          <a:solidFill>
                            <a:srgbClr val="AFAFAF"/>
                          </a:solidFill>
                          <a:effectLst/>
                          <a:latin typeface="Consolas" panose="020B0609020204030204" pitchFamily="49" charset="0"/>
                        </a:rPr>
                        <a:t>1</a:t>
                      </a:r>
                    </a:p>
                  </a:txBody>
                  <a:tcPr marL="0" marR="0" marT="0" marB="0" anchor="ctr">
                    <a:lnL>
                      <a:noFill/>
                    </a:lnL>
                    <a:lnR>
                      <a:noFill/>
                    </a:lnR>
                    <a:lnT>
                      <a:noFill/>
                    </a:lnT>
                    <a:lnB>
                      <a:noFill/>
                    </a:lnB>
                  </a:tcPr>
                </a:tc>
                <a:tc>
                  <a:txBody>
                    <a:bodyPr/>
                    <a:lstStyle/>
                    <a:p>
                      <a:pPr algn="l" rtl="0" fontAlgn="base"/>
                      <a:r>
                        <a:rPr lang="it-IT" b="0" i="0" dirty="0">
                          <a:effectLst/>
                          <a:latin typeface="Consolas" panose="020B0609020204030204" pitchFamily="49" charset="0"/>
                        </a:rPr>
                        <a:t>&lt;li draggable="true"&gt;Element de ma liste&lt;/li&gt;</a:t>
                      </a:r>
                    </a:p>
                  </a:txBody>
                  <a:tcPr marL="0" marR="0" marT="0" marB="0" anchor="ctr">
                    <a:lnL>
                      <a:noFill/>
                    </a:lnL>
                    <a:lnR>
                      <a:noFill/>
                    </a:lnR>
                    <a:lnT>
                      <a:noFill/>
                    </a:lnT>
                    <a:lnB>
                      <a:noFill/>
                    </a:lnB>
                  </a:tcPr>
                </a:tc>
              </a:tr>
            </a:tbl>
          </a:graphicData>
        </a:graphic>
      </p:graphicFrame>
      <p:graphicFrame>
        <p:nvGraphicFramePr>
          <p:cNvPr id="5" name="Tableau 4"/>
          <p:cNvGraphicFramePr>
            <a:graphicFrameLocks noGrp="1"/>
          </p:cNvGraphicFramePr>
          <p:nvPr>
            <p:extLst>
              <p:ext uri="{D42A27DB-BD31-4B8C-83A1-F6EECF244321}">
                <p14:modId xmlns:p14="http://schemas.microsoft.com/office/powerpoint/2010/main" val="1485831624"/>
              </p:ext>
            </p:extLst>
          </p:nvPr>
        </p:nvGraphicFramePr>
        <p:xfrm>
          <a:off x="3227833" y="4096512"/>
          <a:ext cx="5605272" cy="420624"/>
        </p:xfrm>
        <a:graphic>
          <a:graphicData uri="http://schemas.openxmlformats.org/drawingml/2006/table">
            <a:tbl>
              <a:tblPr/>
              <a:tblGrid>
                <a:gridCol w="268746"/>
                <a:gridCol w="5336526"/>
              </a:tblGrid>
              <a:tr h="420624">
                <a:tc>
                  <a:txBody>
                    <a:bodyPr/>
                    <a:lstStyle/>
                    <a:p>
                      <a:pPr algn="r" rtl="0" fontAlgn="base"/>
                      <a:r>
                        <a:rPr lang="fr-FR" b="0" i="0" dirty="0">
                          <a:solidFill>
                            <a:srgbClr val="AFAFAF"/>
                          </a:solidFill>
                          <a:effectLst/>
                          <a:latin typeface="Consolas" panose="020B0609020204030204" pitchFamily="49" charset="0"/>
                        </a:rPr>
                        <a:t>1</a:t>
                      </a:r>
                    </a:p>
                  </a:txBody>
                  <a:tcPr marL="0" marR="0" marT="0" marB="0" anchor="ctr">
                    <a:lnL>
                      <a:noFill/>
                    </a:lnL>
                    <a:lnR>
                      <a:noFill/>
                    </a:lnR>
                    <a:lnT>
                      <a:noFill/>
                    </a:lnT>
                    <a:lnB>
                      <a:noFill/>
                    </a:lnB>
                  </a:tcPr>
                </a:tc>
                <a:tc>
                  <a:txBody>
                    <a:bodyPr/>
                    <a:lstStyle/>
                    <a:p>
                      <a:pPr algn="l" rtl="0" fontAlgn="base"/>
                      <a:r>
                        <a:rPr lang="fr-FR" b="0" i="0" dirty="0">
                          <a:effectLst/>
                          <a:latin typeface="Consolas" panose="020B0609020204030204" pitchFamily="49" charset="0"/>
                        </a:rPr>
                        <a:t>&lt;div </a:t>
                      </a:r>
                      <a:r>
                        <a:rPr lang="fr-FR" b="0" i="0" dirty="0" err="1">
                          <a:effectLst/>
                          <a:latin typeface="Consolas" panose="020B0609020204030204" pitchFamily="49" charset="0"/>
                        </a:rPr>
                        <a:t>ondrop</a:t>
                      </a:r>
                      <a:r>
                        <a:rPr lang="fr-FR" b="0" i="0" dirty="0">
                          <a:effectLst/>
                          <a:latin typeface="Consolas" panose="020B0609020204030204" pitchFamily="49" charset="0"/>
                        </a:rPr>
                        <a:t>="drop(</a:t>
                      </a:r>
                      <a:r>
                        <a:rPr lang="fr-FR" b="0" i="0" dirty="0" err="1">
                          <a:effectLst/>
                          <a:latin typeface="Consolas" panose="020B0609020204030204" pitchFamily="49" charset="0"/>
                        </a:rPr>
                        <a:t>this</a:t>
                      </a:r>
                      <a:r>
                        <a:rPr lang="fr-FR" b="0" i="0" dirty="0">
                          <a:effectLst/>
                          <a:latin typeface="Consolas" panose="020B0609020204030204" pitchFamily="49" charset="0"/>
                        </a:rPr>
                        <a:t>, </a:t>
                      </a:r>
                      <a:r>
                        <a:rPr lang="fr-FR" b="0" i="0" dirty="0" err="1">
                          <a:effectLst/>
                          <a:latin typeface="Consolas" panose="020B0609020204030204" pitchFamily="49" charset="0"/>
                        </a:rPr>
                        <a:t>event</a:t>
                      </a:r>
                      <a:r>
                        <a:rPr lang="fr-FR" b="0" i="0" dirty="0">
                          <a:effectLst/>
                          <a:latin typeface="Consolas" panose="020B0609020204030204" pitchFamily="49" charset="0"/>
                        </a:rPr>
                        <a:t>)"</a:t>
                      </a:r>
                    </a:p>
                  </a:txBody>
                  <a:tcPr marL="0" marR="0" marT="0" marB="0" anchor="ctr">
                    <a:lnL>
                      <a:noFill/>
                    </a:lnL>
                    <a:lnR>
                      <a:noFill/>
                    </a:lnR>
                    <a:lnT>
                      <a:noFill/>
                    </a:lnT>
                    <a:lnB>
                      <a:noFill/>
                    </a:lnB>
                  </a:tcPr>
                </a:tc>
              </a:tr>
            </a:tbl>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1721551735"/>
              </p:ext>
            </p:extLst>
          </p:nvPr>
        </p:nvGraphicFramePr>
        <p:xfrm>
          <a:off x="3227833" y="4828032"/>
          <a:ext cx="6044120" cy="1033272"/>
        </p:xfrm>
        <a:graphic>
          <a:graphicData uri="http://schemas.openxmlformats.org/drawingml/2006/table">
            <a:tbl>
              <a:tblPr/>
              <a:tblGrid>
                <a:gridCol w="289786"/>
                <a:gridCol w="5754334"/>
              </a:tblGrid>
              <a:tr h="1033272">
                <a:tc>
                  <a:txBody>
                    <a:bodyPr/>
                    <a:lstStyle/>
                    <a:p>
                      <a:pPr algn="r" rtl="0" fontAlgn="base"/>
                      <a:r>
                        <a:rPr lang="fr-FR" b="0" i="0" dirty="0">
                          <a:solidFill>
                            <a:srgbClr val="AFAFAF"/>
                          </a:solidFill>
                          <a:effectLst/>
                          <a:latin typeface="Consolas" panose="020B0609020204030204" pitchFamily="49" charset="0"/>
                        </a:rPr>
                        <a:t>1</a:t>
                      </a:r>
                    </a:p>
                    <a:p>
                      <a:pPr algn="r" rtl="0" fontAlgn="base"/>
                      <a:r>
                        <a:rPr lang="fr-FR" b="0" i="0" dirty="0">
                          <a:solidFill>
                            <a:srgbClr val="AFAFAF"/>
                          </a:solidFill>
                          <a:effectLst/>
                          <a:latin typeface="Consolas" panose="020B0609020204030204" pitchFamily="49" charset="0"/>
                        </a:rPr>
                        <a:t>2</a:t>
                      </a:r>
                    </a:p>
                    <a:p>
                      <a:pPr algn="r" rtl="0" fontAlgn="base"/>
                      <a:r>
                        <a:rPr lang="fr-FR" b="0" i="0" dirty="0">
                          <a:solidFill>
                            <a:srgbClr val="AFAFAF"/>
                          </a:solidFill>
                          <a:effectLst/>
                          <a:latin typeface="Consolas" panose="020B0609020204030204" pitchFamily="49" charset="0"/>
                        </a:rPr>
                        <a:t>3</a:t>
                      </a:r>
                    </a:p>
                  </a:txBody>
                  <a:tcPr marL="0" marR="0" marT="0" marB="0" anchor="ctr">
                    <a:lnL>
                      <a:noFill/>
                    </a:lnL>
                    <a:lnR>
                      <a:noFill/>
                    </a:lnR>
                    <a:lnT>
                      <a:noFill/>
                    </a:lnT>
                    <a:lnB>
                      <a:noFill/>
                    </a:lnB>
                  </a:tcPr>
                </a:tc>
                <a:tc>
                  <a:txBody>
                    <a:bodyPr/>
                    <a:lstStyle/>
                    <a:p>
                      <a:pPr algn="l" rtl="0" fontAlgn="base"/>
                      <a:r>
                        <a:rPr lang="fr-FR" b="0" i="0" dirty="0" err="1">
                          <a:effectLst/>
                          <a:latin typeface="Consolas" panose="020B0609020204030204" pitchFamily="49" charset="0"/>
                        </a:rPr>
                        <a:t>function</a:t>
                      </a:r>
                      <a:r>
                        <a:rPr lang="fr-FR" b="0" i="0" dirty="0">
                          <a:effectLst/>
                          <a:latin typeface="Consolas" panose="020B0609020204030204" pitchFamily="49" charset="0"/>
                        </a:rPr>
                        <a:t> drop(</a:t>
                      </a:r>
                      <a:r>
                        <a:rPr lang="fr-FR" b="0" i="0" dirty="0" err="1">
                          <a:effectLst/>
                          <a:latin typeface="Consolas" panose="020B0609020204030204" pitchFamily="49" charset="0"/>
                        </a:rPr>
                        <a:t>target</a:t>
                      </a:r>
                      <a:r>
                        <a:rPr lang="fr-FR" b="0" i="0" dirty="0">
                          <a:effectLst/>
                          <a:latin typeface="Consolas" panose="020B0609020204030204" pitchFamily="49" charset="0"/>
                        </a:rPr>
                        <a:t>, e) {</a:t>
                      </a:r>
                    </a:p>
                    <a:p>
                      <a:pPr algn="l" rtl="0" fontAlgn="base"/>
                      <a:r>
                        <a:rPr lang="fr-FR" b="0" i="0" dirty="0">
                          <a:effectLst/>
                          <a:latin typeface="Consolas" panose="020B0609020204030204" pitchFamily="49" charset="0"/>
                        </a:rPr>
                        <a:t>  // Traitement</a:t>
                      </a:r>
                    </a:p>
                    <a:p>
                      <a:pPr algn="l" rtl="0" fontAlgn="base"/>
                      <a:r>
                        <a:rPr lang="fr-FR" b="0" i="0" dirty="0">
                          <a:effectLst/>
                          <a:latin typeface="Consolas" panose="020B0609020204030204" pitchFamily="49" charset="0"/>
                        </a:rPr>
                        <a:t>}</a:t>
                      </a:r>
                    </a:p>
                  </a:txBody>
                  <a:tcPr marL="0" marR="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13617939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Nouveauté de JavaScript dans html5 (suite)</a:t>
            </a:r>
            <a:endParaRPr lang="fr-FR" dirty="0"/>
          </a:p>
        </p:txBody>
      </p:sp>
      <p:sp>
        <p:nvSpPr>
          <p:cNvPr id="3" name="Espace réservé du contenu 2"/>
          <p:cNvSpPr>
            <a:spLocks noGrp="1"/>
          </p:cNvSpPr>
          <p:nvPr>
            <p:ph idx="1"/>
          </p:nvPr>
        </p:nvSpPr>
        <p:spPr/>
        <p:txBody>
          <a:bodyPr/>
          <a:lstStyle/>
          <a:p>
            <a:r>
              <a:rPr lang="fr-FR" b="1" dirty="0"/>
              <a:t>Les Web Sockets</a:t>
            </a:r>
          </a:p>
          <a:p>
            <a:pPr marL="0" indent="0">
              <a:buNone/>
            </a:pPr>
            <a:r>
              <a:rPr lang="fr-FR" dirty="0"/>
              <a:t>Il s’agit là d’un nouveau protocole ambitieux de communication avec le serveur. Un navigateur ne peut habituellement qu’effectuer des requêtes au serveur puis recevoir sa réponse. C’est une communication unidirectionnelle (dite par canal simplex). Les Web Sockets apportent la communication </a:t>
            </a:r>
            <a:r>
              <a:rPr lang="fr-FR" dirty="0" err="1"/>
              <a:t>bi-directionnelle</a:t>
            </a:r>
            <a:r>
              <a:rPr lang="fr-FR" dirty="0"/>
              <a:t> (dite full-duplex) entre le client et le serveur.</a:t>
            </a:r>
            <a:br>
              <a:rPr lang="fr-FR" dirty="0"/>
            </a:br>
            <a:r>
              <a:rPr lang="fr-FR" dirty="0"/>
              <a:t>Pour prendre un exemple un peu plus concret, demandez-vous comment vous réaliseriez une page dont le contenu devrait toujours être à jour (comme un chat par exemple) ?</a:t>
            </a:r>
          </a:p>
        </p:txBody>
      </p:sp>
    </p:spTree>
    <p:extLst>
      <p:ext uri="{BB962C8B-B14F-4D97-AF65-F5344CB8AC3E}">
        <p14:creationId xmlns:p14="http://schemas.microsoft.com/office/powerpoint/2010/main" val="192141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différentes versions de HTML et CSS</a:t>
            </a:r>
            <a:endParaRPr lang="fr-FR" dirty="0"/>
          </a:p>
        </p:txBody>
      </p:sp>
      <p:sp>
        <p:nvSpPr>
          <p:cNvPr id="3" name="Espace réservé du contenu 2"/>
          <p:cNvSpPr>
            <a:spLocks noGrp="1"/>
          </p:cNvSpPr>
          <p:nvPr>
            <p:ph idx="1"/>
          </p:nvPr>
        </p:nvSpPr>
        <p:spPr>
          <a:xfrm>
            <a:off x="2589212" y="2133600"/>
            <a:ext cx="8915400" cy="4310332"/>
          </a:xfrm>
        </p:spPr>
        <p:txBody>
          <a:bodyPr>
            <a:noAutofit/>
          </a:bodyPr>
          <a:lstStyle/>
          <a:p>
            <a:r>
              <a:rPr lang="fr-FR" sz="2000" b="1" dirty="0" smtClean="0">
                <a:solidFill>
                  <a:srgbClr val="FF0000"/>
                </a:solidFill>
              </a:rPr>
              <a:t>HTML (2/2)</a:t>
            </a:r>
          </a:p>
          <a:p>
            <a:pPr>
              <a:buFont typeface="Arial" panose="020B0604020202020204" pitchFamily="34" charset="0"/>
              <a:buChar char="•"/>
            </a:pPr>
            <a:r>
              <a:rPr lang="fr-FR" sz="2000" b="1" dirty="0"/>
              <a:t>HTML 4</a:t>
            </a:r>
            <a:r>
              <a:rPr lang="fr-FR" sz="2000" dirty="0"/>
              <a:t> : cette version aura été utilisée un long moment durant les années 2000. Elle apparaît pour la première fois en 1998 et propose l'utilisation de frames (qui découpent une page web en plusieurs parties), des tableaux plus complexes, des améliorations sur les formulaires, etc. Mais surtout, cette version permet pour la première fois d'exploiter des feuilles de style, notre fameux CSS !</a:t>
            </a:r>
          </a:p>
          <a:p>
            <a:pPr>
              <a:buFont typeface="Arial" panose="020B0604020202020204" pitchFamily="34" charset="0"/>
              <a:buChar char="•"/>
            </a:pPr>
            <a:r>
              <a:rPr lang="fr-FR" sz="2000" b="1" dirty="0"/>
              <a:t>HTML 5</a:t>
            </a:r>
            <a:r>
              <a:rPr lang="fr-FR" sz="2000" dirty="0"/>
              <a:t> : c'est LA dernière version. De plus en plus répandue, elle fait beaucoup parler d'elle car elle apporte de nombreuses améliorations comme la possibilité d'inclure facilement des vidéos, un meilleur agencement du contenu, de nouvelles fonctionnalités pour les formulaires, etc. C'est cette version que nous allons découvrir ensemble.</a:t>
            </a:r>
          </a:p>
          <a:p>
            <a:pPr marL="0" indent="0">
              <a:buNone/>
            </a:pPr>
            <a:endParaRPr lang="fr-FR" sz="2000" dirty="0"/>
          </a:p>
        </p:txBody>
      </p:sp>
    </p:spTree>
    <p:extLst>
      <p:ext uri="{BB962C8B-B14F-4D97-AF65-F5344CB8AC3E}">
        <p14:creationId xmlns:p14="http://schemas.microsoft.com/office/powerpoint/2010/main" val="20421625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différentes versions de HTML et CSS</a:t>
            </a:r>
            <a:endParaRPr lang="fr-FR" dirty="0"/>
          </a:p>
        </p:txBody>
      </p:sp>
      <p:sp>
        <p:nvSpPr>
          <p:cNvPr id="3" name="Espace réservé du contenu 2"/>
          <p:cNvSpPr>
            <a:spLocks noGrp="1"/>
          </p:cNvSpPr>
          <p:nvPr>
            <p:ph idx="1"/>
          </p:nvPr>
        </p:nvSpPr>
        <p:spPr>
          <a:xfrm>
            <a:off x="2589212" y="2133600"/>
            <a:ext cx="8915400" cy="4017034"/>
          </a:xfrm>
        </p:spPr>
        <p:txBody>
          <a:bodyPr>
            <a:normAutofit/>
          </a:bodyPr>
          <a:lstStyle/>
          <a:p>
            <a:r>
              <a:rPr lang="fr-FR" sz="2000" b="1" dirty="0" smtClean="0">
                <a:solidFill>
                  <a:srgbClr val="FF0000"/>
                </a:solidFill>
              </a:rPr>
              <a:t>CSS</a:t>
            </a:r>
          </a:p>
          <a:p>
            <a:pPr>
              <a:buFont typeface="Arial" panose="020B0604020202020204" pitchFamily="34" charset="0"/>
              <a:buChar char="•"/>
            </a:pPr>
            <a:r>
              <a:rPr lang="fr-FR" sz="2000" b="1" dirty="0"/>
              <a:t>CSS 1</a:t>
            </a:r>
            <a:r>
              <a:rPr lang="fr-FR" sz="2000" dirty="0"/>
              <a:t> : dès 1996, on dispose de la première version du CSS. Elle pose les bases de ce langage qui permet de présenter sa page web, comme les couleurs, les marges, les polices de caractères, etc.</a:t>
            </a:r>
          </a:p>
          <a:p>
            <a:pPr>
              <a:buFont typeface="Arial" panose="020B0604020202020204" pitchFamily="34" charset="0"/>
              <a:buChar char="•"/>
            </a:pPr>
            <a:r>
              <a:rPr lang="fr-FR" sz="2000" b="1" dirty="0"/>
              <a:t>CSS 2</a:t>
            </a:r>
            <a:r>
              <a:rPr lang="fr-FR" sz="2000" dirty="0"/>
              <a:t> : apparue en 1999 puis complétée par CSS 2.1, cette nouvelle version de CSS rajoute de nombreuses options. On peut désormais utiliser des techniques de positionnement très précises, qui nous permettent d'afficher des éléments où on le souhaite sur la page.</a:t>
            </a:r>
          </a:p>
          <a:p>
            <a:pPr>
              <a:buFont typeface="Arial" panose="020B0604020202020204" pitchFamily="34" charset="0"/>
              <a:buChar char="•"/>
            </a:pPr>
            <a:r>
              <a:rPr lang="fr-FR" sz="2000" b="1" dirty="0"/>
              <a:t>CSS 3</a:t>
            </a:r>
            <a:r>
              <a:rPr lang="fr-FR" sz="2000" dirty="0"/>
              <a:t> : c'est la dernière version, qui apporte des fonctionnalités particulièrement attendues comme les bordures arrondies, les dégradés, les ombres, etc.</a:t>
            </a:r>
          </a:p>
          <a:p>
            <a:pPr>
              <a:buFont typeface="Arial" panose="020B0604020202020204" pitchFamily="34" charset="0"/>
              <a:buChar char="•"/>
            </a:pPr>
            <a:endParaRPr lang="fr-FR" sz="2000" b="1" dirty="0">
              <a:solidFill>
                <a:srgbClr val="FF0000"/>
              </a:solidFill>
            </a:endParaRPr>
          </a:p>
        </p:txBody>
      </p:sp>
    </p:spTree>
    <p:extLst>
      <p:ext uri="{BB962C8B-B14F-4D97-AF65-F5344CB8AC3E}">
        <p14:creationId xmlns:p14="http://schemas.microsoft.com/office/powerpoint/2010/main" val="4098332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C’est quoi le </a:t>
            </a:r>
            <a:r>
              <a:rPr lang="fr-FR" b="1" dirty="0"/>
              <a:t>W3C et le WHATWG</a:t>
            </a:r>
            <a:br>
              <a:rPr lang="fr-FR" b="1" dirty="0"/>
            </a:br>
            <a:endParaRPr lang="fr-FR" dirty="0"/>
          </a:p>
        </p:txBody>
      </p:sp>
      <p:sp>
        <p:nvSpPr>
          <p:cNvPr id="3" name="Espace réservé du contenu 2"/>
          <p:cNvSpPr>
            <a:spLocks noGrp="1"/>
          </p:cNvSpPr>
          <p:nvPr>
            <p:ph idx="1"/>
          </p:nvPr>
        </p:nvSpPr>
        <p:spPr>
          <a:xfrm>
            <a:off x="2589212" y="1885562"/>
            <a:ext cx="8915400" cy="4636008"/>
          </a:xfrm>
        </p:spPr>
        <p:txBody>
          <a:bodyPr>
            <a:normAutofit fontScale="92500"/>
          </a:bodyPr>
          <a:lstStyle/>
          <a:p>
            <a:r>
              <a:rPr lang="fr-FR" sz="2200" dirty="0"/>
              <a:t>Le W3C (World Wide Web Consortium) est l’organisation qui s’occupe de standardiser le web. </a:t>
            </a:r>
            <a:r>
              <a:rPr lang="fr-FR" sz="2200" dirty="0" smtClean="0"/>
              <a:t>Elle réfléchi </a:t>
            </a:r>
            <a:r>
              <a:rPr lang="fr-FR" sz="2200" dirty="0"/>
              <a:t>à l’évolution des standards tels que l’HTML et le CSS. </a:t>
            </a:r>
            <a:r>
              <a:rPr lang="fr-FR" sz="2200" dirty="0" smtClean="0"/>
              <a:t>Discute </a:t>
            </a:r>
            <a:r>
              <a:rPr lang="fr-FR" sz="2200" dirty="0"/>
              <a:t>des bonnes pratiques à employer pour écrire son code HTML, ou encore de nouvelles balises qu’il serait intéressant </a:t>
            </a:r>
            <a:r>
              <a:rPr lang="fr-FR" sz="2200" dirty="0" smtClean="0"/>
              <a:t>d’ajouter. </a:t>
            </a:r>
          </a:p>
          <a:p>
            <a:r>
              <a:rPr lang="fr-FR" sz="2400" dirty="0" smtClean="0"/>
              <a:t>Le WHATWG</a:t>
            </a:r>
            <a:r>
              <a:rPr lang="fr-FR" sz="2400" dirty="0"/>
              <a:t> (Web </a:t>
            </a:r>
            <a:r>
              <a:rPr lang="fr-FR" sz="2400" dirty="0" err="1"/>
              <a:t>Hypertext</a:t>
            </a:r>
            <a:r>
              <a:rPr lang="fr-FR" sz="2400" dirty="0"/>
              <a:t> Application </a:t>
            </a:r>
            <a:r>
              <a:rPr lang="fr-FR" sz="2400" dirty="0" err="1"/>
              <a:t>Technology</a:t>
            </a:r>
            <a:r>
              <a:rPr lang="fr-FR" sz="2400" dirty="0"/>
              <a:t> </a:t>
            </a:r>
            <a:r>
              <a:rPr lang="fr-FR" sz="2400" dirty="0" err="1"/>
              <a:t>Working</a:t>
            </a:r>
            <a:r>
              <a:rPr lang="fr-FR" sz="2400" dirty="0"/>
              <a:t> Group</a:t>
            </a:r>
            <a:r>
              <a:rPr lang="fr-FR" sz="2400" dirty="0" smtClean="0"/>
              <a:t>)  est un second groupe </a:t>
            </a:r>
            <a:r>
              <a:rPr lang="fr-FR" sz="2400" dirty="0"/>
              <a:t>au sein du </a:t>
            </a:r>
            <a:r>
              <a:rPr lang="fr-FR" sz="2400" dirty="0" smtClean="0"/>
              <a:t>W3C. Ce </a:t>
            </a:r>
            <a:r>
              <a:rPr lang="fr-FR" sz="2400" dirty="0"/>
              <a:t>groupe est constitué principalement de développeurs des navigateurs tels que Mozilla, </a:t>
            </a:r>
            <a:r>
              <a:rPr lang="fr-FR" sz="2400" dirty="0" err="1"/>
              <a:t>Opera</a:t>
            </a:r>
            <a:r>
              <a:rPr lang="fr-FR" sz="2400" dirty="0"/>
              <a:t> ou Apple. L’approche est ici totalement différente puisque ce groupe est beaucoup plus ouvert et surtout a pour objectif d’accélérer la standardisation (ou du moins la mise en place de standards pour les navigateurs).</a:t>
            </a:r>
          </a:p>
        </p:txBody>
      </p:sp>
    </p:spTree>
    <p:extLst>
      <p:ext uri="{BB962C8B-B14F-4D97-AF65-F5344CB8AC3E}">
        <p14:creationId xmlns:p14="http://schemas.microsoft.com/office/powerpoint/2010/main" val="2473210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nouveautés dans le code </a:t>
            </a:r>
            <a:r>
              <a:rPr lang="fr-FR" b="1" dirty="0" smtClean="0"/>
              <a:t>HTML</a:t>
            </a:r>
            <a:endParaRPr lang="fr-FR" b="1" dirty="0"/>
          </a:p>
        </p:txBody>
      </p:sp>
      <p:sp>
        <p:nvSpPr>
          <p:cNvPr id="3" name="Espace réservé du contenu 2"/>
          <p:cNvSpPr>
            <a:spLocks noGrp="1"/>
          </p:cNvSpPr>
          <p:nvPr>
            <p:ph idx="1"/>
          </p:nvPr>
        </p:nvSpPr>
        <p:spPr>
          <a:xfrm>
            <a:off x="2589212" y="2133599"/>
            <a:ext cx="8915400" cy="42409153"/>
          </a:xfrm>
        </p:spPr>
        <p:txBody>
          <a:bodyPr/>
          <a:lstStyle/>
          <a:p>
            <a:r>
              <a:rPr lang="fr-FR" b="1" dirty="0"/>
              <a:t>Un allégement du code</a:t>
            </a:r>
          </a:p>
          <a:p>
            <a:pPr marL="0" indent="0">
              <a:buNone/>
            </a:pPr>
            <a:r>
              <a:rPr lang="fr-FR" dirty="0"/>
              <a:t>certaines balises ont été </a:t>
            </a:r>
            <a:r>
              <a:rPr lang="fr-FR" dirty="0" smtClean="0"/>
              <a:t>simplifiées</a:t>
            </a:r>
          </a:p>
          <a:p>
            <a:pPr marL="0" indent="0">
              <a:buNone/>
            </a:pPr>
            <a:r>
              <a:rPr lang="fr-FR" dirty="0" smtClean="0"/>
              <a:t>Code HTML</a:t>
            </a:r>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smtClean="0"/>
          </a:p>
          <a:p>
            <a:pPr marL="0" indent="0">
              <a:buNone/>
            </a:pPr>
            <a:r>
              <a:rPr lang="fr-FR" dirty="0" smtClean="0"/>
              <a:t>Code HTML5</a:t>
            </a:r>
            <a:endParaRPr lang="fr-FR" dirty="0"/>
          </a:p>
          <a:p>
            <a:pPr marL="0" indent="0">
              <a:buNone/>
            </a:pPr>
            <a:endParaRPr lang="fr-FR" dirty="0" smtClean="0"/>
          </a:p>
          <a:p>
            <a:pPr marL="0" indent="0">
              <a:buNone/>
            </a:pPr>
            <a:endParaRPr lang="fr-FR" dirty="0" smtClean="0"/>
          </a:p>
          <a:p>
            <a:pPr marL="0" indent="0">
              <a:buNone/>
            </a:pPr>
            <a:endParaRPr lang="fr-FR" dirty="0"/>
          </a:p>
        </p:txBody>
      </p:sp>
      <p:sp>
        <p:nvSpPr>
          <p:cNvPr id="4" name="Rectangle 2"/>
          <p:cNvSpPr>
            <a:spLocks noChangeArrowheads="1"/>
          </p:cNvSpPr>
          <p:nvPr/>
        </p:nvSpPr>
        <p:spPr bwMode="auto">
          <a:xfrm>
            <a:off x="2700067" y="3341285"/>
            <a:ext cx="7122599"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&lt;!DOCTYPE html PUBLIC "-//W3C//DTD XHTML 1.0 Strict//EN" "http://www.w3.org/TR/xhtml1/DTD/xhtml1-strict.dtd"&gt;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html</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xmlns</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"http://www.w3.org/1999/xhtml"</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xml:lang</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fr</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err="1" smtClean="0">
                <a:ln>
                  <a:noFill/>
                </a:ln>
                <a:solidFill>
                  <a:srgbClr val="006699"/>
                </a:solidFill>
                <a:effectLst/>
                <a:latin typeface="Consolas" panose="020B0609020204030204" pitchFamily="49" charset="0"/>
                <a:cs typeface="Consolas" panose="020B0609020204030204" pitchFamily="49" charset="0"/>
              </a:rPr>
              <a:t>head</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err="1" smtClean="0">
                <a:ln>
                  <a:noFill/>
                </a:ln>
                <a:solidFill>
                  <a:srgbClr val="006699"/>
                </a:solidFill>
                <a:effectLst/>
                <a:latin typeface="Consolas" panose="020B0609020204030204" pitchFamily="49" charset="0"/>
                <a:cs typeface="Consolas" panose="020B0609020204030204" pitchFamily="49" charset="0"/>
              </a:rPr>
              <a:t>meta</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808080"/>
                </a:solidFill>
                <a:effectLst/>
                <a:latin typeface="Consolas" panose="020B0609020204030204" pitchFamily="49" charset="0"/>
                <a:cs typeface="Consolas" panose="020B0609020204030204" pitchFamily="49" charset="0"/>
              </a:rPr>
              <a:t>http-</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equiv</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"Content-Type"</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808080"/>
                </a:solidFill>
                <a:effectLst/>
                <a:latin typeface="Consolas" panose="020B0609020204030204" pitchFamily="49" charset="0"/>
                <a:cs typeface="Consolas" panose="020B0609020204030204" pitchFamily="49" charset="0"/>
              </a:rPr>
              <a:t>content</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text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/html; </a:t>
            </a:r>
            <a:r>
              <a:rPr kumimoji="0" lang="fr-FR" altLang="fr-FR" sz="10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charset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=utf-8"</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err="1" smtClean="0">
                <a:ln>
                  <a:noFill/>
                </a:ln>
                <a:solidFill>
                  <a:srgbClr val="006699"/>
                </a:solidFill>
                <a:effectLst/>
                <a:latin typeface="Consolas" panose="020B0609020204030204" pitchFamily="49" charset="0"/>
                <a:cs typeface="Consolas" panose="020B0609020204030204" pitchFamily="49" charset="0"/>
              </a:rPr>
              <a:t>link</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rel</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stylesheet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808080"/>
                </a:solidFill>
                <a:effectLst/>
                <a:latin typeface="Consolas" panose="020B0609020204030204" pitchFamily="49" charset="0"/>
                <a:cs typeface="Consolas" panose="020B0609020204030204" pitchFamily="49" charset="0"/>
              </a:rPr>
              <a:t>type</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text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css</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href</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"design.css"</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script</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type=”</a:t>
            </a:r>
            <a:r>
              <a:rPr kumimoji="0" lang="fr-FR" altLang="fr-FR" sz="1000" b="0" i="0" u="none" strike="noStrike" cap="none" normalizeH="0" baseline="0" dirty="0" err="1" smtClean="0">
                <a:ln>
                  <a:noFill/>
                </a:ln>
                <a:solidFill>
                  <a:srgbClr val="000000"/>
                </a:solidFill>
                <a:effectLst/>
                <a:latin typeface="Consolas" panose="020B0609020204030204" pitchFamily="49" charset="0"/>
                <a:cs typeface="Consolas" panose="020B0609020204030204" pitchFamily="49" charset="0"/>
              </a:rPr>
              <a:t>text</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err="1" smtClean="0">
                <a:ln>
                  <a:noFill/>
                </a:ln>
                <a:solidFill>
                  <a:srgbClr val="000000"/>
                </a:solidFill>
                <a:effectLst/>
                <a:latin typeface="Consolas" panose="020B0609020204030204" pitchFamily="49" charset="0"/>
                <a:cs typeface="Consolas" panose="020B0609020204030204" pitchFamily="49" charset="0"/>
              </a:rPr>
              <a:t>javascript</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src</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script</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.js"&gt;&lt;/</a:t>
            </a:r>
            <a:r>
              <a:rPr kumimoji="0" lang="fr-FR" altLang="fr-FR" sz="10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script</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err="1" smtClean="0">
                <a:ln>
                  <a:noFill/>
                </a:ln>
                <a:solidFill>
                  <a:srgbClr val="006699"/>
                </a:solidFill>
                <a:effectLst/>
                <a:latin typeface="Consolas" panose="020B0609020204030204" pitchFamily="49" charset="0"/>
                <a:cs typeface="Consolas" panose="020B0609020204030204" pitchFamily="49" charset="0"/>
              </a:rPr>
              <a:t>head</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body</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body</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html</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3"/>
          <p:cNvSpPr>
            <a:spLocks noChangeArrowheads="1"/>
          </p:cNvSpPr>
          <p:nvPr/>
        </p:nvSpPr>
        <p:spPr bwMode="auto">
          <a:xfrm>
            <a:off x="2700067" y="5703133"/>
            <a:ext cx="637359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&lt;!DOCTYPE html&gt;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html</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lang</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fr</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err="1" smtClean="0">
                <a:ln>
                  <a:noFill/>
                </a:ln>
                <a:solidFill>
                  <a:srgbClr val="006699"/>
                </a:solidFill>
                <a:effectLst/>
                <a:latin typeface="Consolas" panose="020B0609020204030204" pitchFamily="49" charset="0"/>
                <a:cs typeface="Consolas" panose="020B0609020204030204" pitchFamily="49" charset="0"/>
              </a:rPr>
              <a:t>head</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err="1" smtClean="0">
                <a:ln>
                  <a:noFill/>
                </a:ln>
                <a:solidFill>
                  <a:srgbClr val="006699"/>
                </a:solidFill>
                <a:effectLst/>
                <a:latin typeface="Consolas" panose="020B0609020204030204" pitchFamily="49" charset="0"/>
                <a:cs typeface="Consolas" panose="020B0609020204030204" pitchFamily="49" charset="0"/>
              </a:rPr>
              <a:t>meta</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charset</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"utf-8"</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err="1" smtClean="0">
                <a:ln>
                  <a:noFill/>
                </a:ln>
                <a:solidFill>
                  <a:srgbClr val="006699"/>
                </a:solidFill>
                <a:effectLst/>
                <a:latin typeface="Consolas" panose="020B0609020204030204" pitchFamily="49" charset="0"/>
                <a:cs typeface="Consolas" panose="020B0609020204030204" pitchFamily="49" charset="0"/>
              </a:rPr>
              <a:t>link</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rel</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err="1" smtClean="0">
                <a:ln>
                  <a:noFill/>
                </a:ln>
                <a:solidFill>
                  <a:srgbClr val="0000FF"/>
                </a:solidFill>
                <a:effectLst/>
                <a:latin typeface="Consolas" panose="020B0609020204030204" pitchFamily="49" charset="0"/>
                <a:cs typeface="Consolas" panose="020B0609020204030204" pitchFamily="49" charset="0"/>
              </a:rPr>
              <a:t>stylesheet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href</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"design.css"</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script</a:t>
            </a:r>
            <a:r>
              <a:rPr kumimoji="0" lang="fr-FR" altLang="fr-FR" sz="900" b="0" i="0" u="none" strike="noStrike" cap="none" normalizeH="0" baseline="0" dirty="0" smtClean="0">
                <a:ln>
                  <a:noFill/>
                </a:ln>
                <a:solidFill>
                  <a:srgbClr val="373737"/>
                </a:solidFill>
                <a:effectLst/>
                <a:latin typeface="Consolas" panose="020B0609020204030204" pitchFamily="49" charset="0"/>
                <a:cs typeface="Consolas" panose="020B0609020204030204" pitchFamily="49" charset="0"/>
              </a:rPr>
              <a:t> </a:t>
            </a:r>
            <a:r>
              <a:rPr kumimoji="0" lang="fr-FR" altLang="fr-FR" sz="1000" b="0" i="0" u="none" strike="noStrike" cap="none" normalizeH="0" baseline="0" dirty="0" err="1" smtClean="0">
                <a:ln>
                  <a:noFill/>
                </a:ln>
                <a:solidFill>
                  <a:srgbClr val="808080"/>
                </a:solidFill>
                <a:effectLst/>
                <a:latin typeface="Consolas" panose="020B0609020204030204" pitchFamily="49" charset="0"/>
                <a:cs typeface="Consolas" panose="020B0609020204030204" pitchFamily="49" charset="0"/>
              </a:rPr>
              <a:t>src</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a:t>
            </a:r>
            <a:r>
              <a:rPr kumimoji="0" lang="fr-FR" altLang="fr-FR" sz="1000" b="0" i="0" u="none" strike="noStrike" cap="none" normalizeH="0" baseline="0" dirty="0" smtClean="0">
                <a:ln>
                  <a:noFill/>
                </a:ln>
                <a:solidFill>
                  <a:srgbClr val="0000FF"/>
                </a:solidFill>
                <a:effectLst/>
                <a:latin typeface="Consolas" panose="020B0609020204030204" pitchFamily="49" charset="0"/>
                <a:cs typeface="Consolas" panose="020B0609020204030204" pitchFamily="49" charset="0"/>
              </a:rPr>
              <a:t>"script.js"</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&gt;&lt;/</a:t>
            </a:r>
            <a:r>
              <a:rPr kumimoji="0" lang="fr-FR" altLang="fr-FR" sz="1000" b="1" i="0" u="none" strike="noStrike" cap="none" normalizeH="0" baseline="0" dirty="0" smtClean="0">
                <a:ln>
                  <a:noFill/>
                </a:ln>
                <a:solidFill>
                  <a:srgbClr val="006699"/>
                </a:solidFill>
                <a:effectLst/>
                <a:latin typeface="Consolas" panose="020B0609020204030204" pitchFamily="49" charset="0"/>
                <a:cs typeface="Consolas" panose="020B0609020204030204" pitchFamily="49" charset="0"/>
              </a:rPr>
              <a:t>script</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&lt;/</a:t>
            </a:r>
            <a:r>
              <a:rPr kumimoji="0" lang="fr-FR" altLang="fr-FR" sz="1000" b="1" i="0" u="none" strike="noStrike" cap="none" normalizeH="0" baseline="0" dirty="0" err="1" smtClean="0">
                <a:ln>
                  <a:noFill/>
                </a:ln>
                <a:solidFill>
                  <a:srgbClr val="006699"/>
                </a:solidFill>
                <a:effectLst/>
                <a:latin typeface="Consolas" panose="020B0609020204030204" pitchFamily="49" charset="0"/>
                <a:cs typeface="Consolas" panose="020B0609020204030204" pitchFamily="49" charset="0"/>
              </a:rPr>
              <a:t>head</a:t>
            </a:r>
            <a:r>
              <a:rPr kumimoji="0" lang="fr-FR" altLang="fr-FR" sz="1000" b="0" i="0" u="none" strike="noStrike" cap="none" normalizeH="0" baseline="0" dirty="0" smtClean="0">
                <a:ln>
                  <a:noFill/>
                </a:ln>
                <a:solidFill>
                  <a:srgbClr val="000000"/>
                </a:solidFill>
                <a:effectLst/>
                <a:latin typeface="Consolas" panose="020B0609020204030204" pitchFamily="49" charset="0"/>
                <a:cs typeface="Consolas" panose="020B0609020204030204" pitchFamily="49" charset="0"/>
              </a:rPr>
              <a:t>&gt;</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7393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Les nouvelles balises sémantiques</a:t>
            </a:r>
            <a:br>
              <a:rPr lang="fr-FR" b="1" dirty="0"/>
            </a:br>
            <a:endParaRPr lang="fr-FR" dirty="0"/>
          </a:p>
        </p:txBody>
      </p:sp>
      <p:sp>
        <p:nvSpPr>
          <p:cNvPr id="3" name="Espace réservé du contenu 2"/>
          <p:cNvSpPr>
            <a:spLocks noGrp="1"/>
          </p:cNvSpPr>
          <p:nvPr>
            <p:ph idx="1"/>
          </p:nvPr>
        </p:nvSpPr>
        <p:spPr/>
        <p:txBody>
          <a:bodyPr/>
          <a:lstStyle/>
          <a:p>
            <a:pPr fontAlgn="base"/>
            <a:r>
              <a:rPr lang="fr-FR" sz="2000" dirty="0"/>
              <a:t>&lt;header&gt; : Qui indique que l’élément est une en-tête</a:t>
            </a:r>
          </a:p>
          <a:p>
            <a:pPr fontAlgn="base"/>
            <a:r>
              <a:rPr lang="fr-FR" sz="2000" dirty="0"/>
              <a:t>&lt;</a:t>
            </a:r>
            <a:r>
              <a:rPr lang="fr-FR" sz="2000" dirty="0" err="1"/>
              <a:t>footer</a:t>
            </a:r>
            <a:r>
              <a:rPr lang="fr-FR" sz="2000" dirty="0"/>
              <a:t>&gt; : Qui indique que l’élément est un pied-de-page</a:t>
            </a:r>
          </a:p>
          <a:p>
            <a:pPr fontAlgn="base"/>
            <a:r>
              <a:rPr lang="fr-FR" sz="2000" dirty="0"/>
              <a:t>&lt;</a:t>
            </a:r>
            <a:r>
              <a:rPr lang="fr-FR" sz="2000" dirty="0" err="1"/>
              <a:t>nav</a:t>
            </a:r>
            <a:r>
              <a:rPr lang="fr-FR" sz="2000" dirty="0"/>
              <a:t>&gt; : Qui indique un élément de navigation tel qu’un menu</a:t>
            </a:r>
          </a:p>
          <a:p>
            <a:pPr fontAlgn="base"/>
            <a:r>
              <a:rPr lang="fr-FR" sz="2000" dirty="0"/>
              <a:t>&lt;</a:t>
            </a:r>
            <a:r>
              <a:rPr lang="fr-FR" sz="2000" dirty="0" err="1"/>
              <a:t>aside</a:t>
            </a:r>
            <a:r>
              <a:rPr lang="fr-FR" sz="2000" dirty="0"/>
              <a:t>&gt; : Qui correspond à une zone secondaire non liée au contenu principal de la page</a:t>
            </a:r>
          </a:p>
          <a:p>
            <a:pPr fontAlgn="base"/>
            <a:r>
              <a:rPr lang="fr-FR" sz="2000" dirty="0"/>
              <a:t>&lt;article&gt; : Qui représente une portion de la page qui garde un sens même séparée de l’ensemble de la page (comme un article de blog par exemple)</a:t>
            </a:r>
          </a:p>
          <a:p>
            <a:pPr marL="0" indent="0">
              <a:buNone/>
            </a:pPr>
            <a:endParaRPr lang="fr-FR" dirty="0"/>
          </a:p>
        </p:txBody>
      </p:sp>
    </p:spTree>
    <p:extLst>
      <p:ext uri="{BB962C8B-B14F-4D97-AF65-F5344CB8AC3E}">
        <p14:creationId xmlns:p14="http://schemas.microsoft.com/office/powerpoint/2010/main" val="3880213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Et aussi des balises </a:t>
            </a:r>
            <a:r>
              <a:rPr lang="fr-FR" b="1" dirty="0"/>
              <a:t>multimédia</a:t>
            </a:r>
            <a:br>
              <a:rPr lang="fr-FR" b="1" dirty="0"/>
            </a:br>
            <a:endParaRPr lang="fr-FR" dirty="0"/>
          </a:p>
        </p:txBody>
      </p:sp>
      <p:sp>
        <p:nvSpPr>
          <p:cNvPr id="3" name="Espace réservé du contenu 2"/>
          <p:cNvSpPr>
            <a:spLocks noGrp="1"/>
          </p:cNvSpPr>
          <p:nvPr>
            <p:ph idx="1"/>
          </p:nvPr>
        </p:nvSpPr>
        <p:spPr/>
        <p:txBody>
          <a:bodyPr>
            <a:normAutofit/>
          </a:bodyPr>
          <a:lstStyle/>
          <a:p>
            <a:r>
              <a:rPr lang="fr-FR" sz="2000" b="1" dirty="0"/>
              <a:t>&lt;</a:t>
            </a:r>
            <a:r>
              <a:rPr lang="fr-FR" sz="2000" b="1" dirty="0" err="1" smtClean="0"/>
              <a:t>video</a:t>
            </a:r>
            <a:r>
              <a:rPr lang="fr-FR" sz="2000" b="1" dirty="0" smtClean="0"/>
              <a:t>&gt;</a:t>
            </a:r>
            <a:r>
              <a:rPr lang="fr-FR" sz="2000" dirty="0" smtClean="0"/>
              <a:t>: Cette </a:t>
            </a:r>
            <a:r>
              <a:rPr lang="fr-FR" sz="2000" dirty="0"/>
              <a:t>balise intègre directement un lecteur vidéo dans la page, avec des boutons Lecture, Pause, une barre de progression, du volume… Un vrai petit </a:t>
            </a:r>
            <a:r>
              <a:rPr lang="fr-FR" sz="2000" dirty="0" err="1"/>
              <a:t>Youtube</a:t>
            </a:r>
            <a:r>
              <a:rPr lang="fr-FR" sz="2000" dirty="0"/>
              <a:t> intégré à votre page et natif au navigateur </a:t>
            </a:r>
            <a:r>
              <a:rPr lang="fr-FR" sz="2000" dirty="0" smtClean="0"/>
              <a:t>!</a:t>
            </a:r>
          </a:p>
          <a:p>
            <a:r>
              <a:rPr lang="fr-FR" sz="2000" b="1" dirty="0"/>
              <a:t>&lt;</a:t>
            </a:r>
            <a:r>
              <a:rPr lang="fr-FR" sz="2000" b="1" dirty="0" smtClean="0"/>
              <a:t>audio&gt;</a:t>
            </a:r>
            <a:r>
              <a:rPr lang="fr-FR" sz="2000" dirty="0" smtClean="0"/>
              <a:t>: Cette </a:t>
            </a:r>
            <a:r>
              <a:rPr lang="fr-FR" sz="2000" dirty="0"/>
              <a:t>balise est l’équivalent de la balise </a:t>
            </a:r>
            <a:r>
              <a:rPr lang="fr-FR" sz="2000" dirty="0" err="1"/>
              <a:t>video</a:t>
            </a:r>
            <a:r>
              <a:rPr lang="fr-FR" sz="2000" dirty="0"/>
              <a:t> mais pour l’audio. En 3 lignes de code vous avez un lecteur MP3 </a:t>
            </a:r>
            <a:r>
              <a:rPr lang="fr-FR" sz="2000" dirty="0" smtClean="0"/>
              <a:t>!</a:t>
            </a:r>
          </a:p>
          <a:p>
            <a:r>
              <a:rPr lang="fr-FR" sz="2000" b="1" dirty="0"/>
              <a:t>&lt;</a:t>
            </a:r>
            <a:r>
              <a:rPr lang="fr-FR" sz="2000" b="1" dirty="0" err="1" smtClean="0"/>
              <a:t>canvas</a:t>
            </a:r>
            <a:r>
              <a:rPr lang="fr-FR" sz="2000" b="1" dirty="0" smtClean="0"/>
              <a:t>&gt;</a:t>
            </a:r>
            <a:r>
              <a:rPr lang="fr-FR" sz="2000" dirty="0" smtClean="0"/>
              <a:t>: Cette </a:t>
            </a:r>
            <a:r>
              <a:rPr lang="fr-FR" sz="2000" dirty="0"/>
              <a:t>balise est probablement la plus prometteuse de toutes, puisqu’il s’agit d’une surface sur laquelle il est possible de tracer des formes et de les animer. En résumé… C’est dans cette zone que sont réalisées des animations ou des jeux.</a:t>
            </a:r>
            <a:br>
              <a:rPr lang="fr-FR" sz="2000" dirty="0"/>
            </a:br>
            <a:endParaRPr lang="fr-FR" sz="2000" dirty="0"/>
          </a:p>
        </p:txBody>
      </p:sp>
    </p:spTree>
    <p:extLst>
      <p:ext uri="{BB962C8B-B14F-4D97-AF65-F5344CB8AC3E}">
        <p14:creationId xmlns:p14="http://schemas.microsoft.com/office/powerpoint/2010/main" val="3053804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7658</TotalTime>
  <Words>2164</Words>
  <Application>Microsoft Office PowerPoint</Application>
  <PresentationFormat>Personnalisé</PresentationFormat>
  <Paragraphs>297</Paragraphs>
  <Slides>31</Slides>
  <Notes>14</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Brin</vt:lpstr>
      <vt:lpstr>Les technologies Web</vt:lpstr>
      <vt:lpstr>Rôles de HTML et CSS </vt:lpstr>
      <vt:lpstr>Les différentes versions de HTML et CSS </vt:lpstr>
      <vt:lpstr>Les différentes versions de HTML et CSS</vt:lpstr>
      <vt:lpstr>Les différentes versions de HTML et CSS</vt:lpstr>
      <vt:lpstr>C’est quoi le W3C et le WHATWG </vt:lpstr>
      <vt:lpstr>Les nouveautés dans le code HTML</vt:lpstr>
      <vt:lpstr>Les nouvelles balises sémantiques </vt:lpstr>
      <vt:lpstr>Et aussi des balises multimédia </vt:lpstr>
      <vt:lpstr>Exemple d’utilisation de la balise &lt;audio&gt; </vt:lpstr>
      <vt:lpstr>Des formulaires améliorés </vt:lpstr>
      <vt:lpstr>Amélioration sémantique, les balises &lt;DIV&gt; remplacées par de nouveaux éléments </vt:lpstr>
      <vt:lpstr>Amélioration sémantique, nouvelles balises, nouveaux éléments (suite)</vt:lpstr>
      <vt:lpstr>Amélioration sémantique, nouvelles balises, nouveaux éléments (suite)</vt:lpstr>
      <vt:lpstr>Amélioration sémantique, nouvelles balises, nouveaux éléments (suite)</vt:lpstr>
      <vt:lpstr>Amélioration sémantique, nouvelles balises, nouveaux éléments (suite)</vt:lpstr>
      <vt:lpstr>Les nouveaux éléments de formulaire </vt:lpstr>
      <vt:lpstr>Les nouveaux éléments de formulaire (suite)</vt:lpstr>
      <vt:lpstr>Les nouveaux éléments de formulaire (suite)</vt:lpstr>
      <vt:lpstr>Votre site web HTML5 accessible Hors-ligne grâce au cache – Fichier manifest </vt:lpstr>
      <vt:lpstr>Votre site web HTML5 accessible Hors-ligne grâce au cache – Fichier manifest (suite) </vt:lpstr>
      <vt:lpstr>Votre site web HTML5 accessible Hors-ligne grâce au cache – Fichier manifest (suite)</vt:lpstr>
      <vt:lpstr>Votre site web HTML5 accessible Hors-ligne grâce au cache – Fichier manifest (suite)</vt:lpstr>
      <vt:lpstr>Les nouveautés dans le code Javascript (pour html5) </vt:lpstr>
      <vt:lpstr>Quelques subtilités sur Javascript</vt:lpstr>
      <vt:lpstr>Javascript moderne</vt:lpstr>
      <vt:lpstr>Javascript, en dehors d’un navigateur Web</vt:lpstr>
      <vt:lpstr>Nouveauté de JavaScript dans html5 (suite)</vt:lpstr>
      <vt:lpstr>Nouveauté de JavaScript dans html5 (suite)</vt:lpstr>
      <vt:lpstr>Nouveauté de JavaScript dans html5 (suite)</vt:lpstr>
      <vt:lpstr>Nouveauté de JavaScript dans html5 (suite)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technologies Web</dc:title>
  <dc:creator>Dramane</dc:creator>
  <cp:lastModifiedBy>Luc GRACIANETTE</cp:lastModifiedBy>
  <cp:revision>158</cp:revision>
  <dcterms:created xsi:type="dcterms:W3CDTF">2016-02-10T18:12:37Z</dcterms:created>
  <dcterms:modified xsi:type="dcterms:W3CDTF">2017-04-18T05:58:04Z</dcterms:modified>
</cp:coreProperties>
</file>